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handoutMasterIdLst>
    <p:handoutMasterId r:id="rId37"/>
  </p:handoutMasterIdLst>
  <p:sldIdLst>
    <p:sldId id="256" r:id="rId2"/>
    <p:sldId id="276" r:id="rId3"/>
    <p:sldId id="277" r:id="rId4"/>
    <p:sldId id="280" r:id="rId5"/>
    <p:sldId id="284" r:id="rId6"/>
    <p:sldId id="285" r:id="rId7"/>
    <p:sldId id="286" r:id="rId8"/>
    <p:sldId id="290" r:id="rId9"/>
    <p:sldId id="287" r:id="rId10"/>
    <p:sldId id="288" r:id="rId11"/>
    <p:sldId id="292" r:id="rId12"/>
    <p:sldId id="293" r:id="rId13"/>
    <p:sldId id="294" r:id="rId14"/>
    <p:sldId id="295" r:id="rId15"/>
    <p:sldId id="296" r:id="rId16"/>
    <p:sldId id="300" r:id="rId17"/>
    <p:sldId id="297" r:id="rId18"/>
    <p:sldId id="317" r:id="rId19"/>
    <p:sldId id="301" r:id="rId20"/>
    <p:sldId id="302" r:id="rId21"/>
    <p:sldId id="299" r:id="rId22"/>
    <p:sldId id="309" r:id="rId23"/>
    <p:sldId id="311" r:id="rId24"/>
    <p:sldId id="312" r:id="rId25"/>
    <p:sldId id="303" r:id="rId26"/>
    <p:sldId id="304" r:id="rId27"/>
    <p:sldId id="306" r:id="rId28"/>
    <p:sldId id="305" r:id="rId29"/>
    <p:sldId id="308" r:id="rId30"/>
    <p:sldId id="313" r:id="rId31"/>
    <p:sldId id="315" r:id="rId32"/>
    <p:sldId id="316" r:id="rId33"/>
    <p:sldId id="274" r:id="rId34"/>
    <p:sldId id="27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6"/>
  </p:normalViewPr>
  <p:slideViewPr>
    <p:cSldViewPr snapToGrid="0">
      <p:cViewPr varScale="1">
        <p:scale>
          <a:sx n="86" d="100"/>
          <a:sy n="86" d="100"/>
        </p:scale>
        <p:origin x="562" y="67"/>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8/10/relationships/authors" Targe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1/20/2024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2-21T14:49:14.87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1,'97'-1,"105"3,-127 6,-45-4,38 1,-25-6,-18 0,1 1,0 1,-1 1,27 6,-23-3,1-1,0-2,0-1,39-4,3 1,19 3,96-3,-120-6,-38 4,41-1,-19 6,-37-1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2-22T13:54:08.95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0,'1620'0,"-1591"0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2-22T07:00:25.07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1,'27'1,"-1"2,0 1,46 13,-41-9,1-1,33 3,257-7,-170-5,-117 2</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2-22T07:00:27.23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55,'0'-2,"0"0,0 1,0-1,1 1,-1-1,0 0,1 1,-1-1,1 1,0-1,0 1,-1-1,1 1,0 0,0 0,0-1,0 1,1 0,1-2,0 1,0 0,1 0,0 0,-1 0,1 1,0-1,7-1,6 0,0 1,34 0,-41 1,295 1,-122 2,-174-2,0 0,-1 1,1 0,0 0,16 5,1 6</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2-22T07:00:28.93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1,'7'0,"0"2,1-1,-1 1,0 0,0 0,-1 1,13 6,26 10,-14-10,0 2,43 22,-42-18,55 18,-12-17,-53-13,-1 2,29 9,-22-6,0-1,0-2,1 0,0-2,0-1,37-2,-33-1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2-22T07:00:30.29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1,'729'0,"-722"0,0 0,0 0,0 1,0 0,0 0,0 1,7 2,8 8</inkml:trace>
</inkml:ink>
</file>

<file path=ppt/media/hdphoto1.wdp>
</file>

<file path=ppt/media/hdphoto2.wdp>
</file>

<file path=ppt/media/hdphoto3.wdp>
</file>

<file path=ppt/media/hdphoto4.wdp>
</file>

<file path=ppt/media/hdphoto5.wdp>
</file>

<file path=ppt/media/hdphoto6.wdp>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50.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33</a:t>
            </a:fld>
            <a:endParaRPr lang="en-US" dirty="0"/>
          </a:p>
        </p:txBody>
      </p:sp>
    </p:spTree>
    <p:extLst>
      <p:ext uri="{BB962C8B-B14F-4D97-AF65-F5344CB8AC3E}">
        <p14:creationId xmlns:p14="http://schemas.microsoft.com/office/powerpoint/2010/main" val="3257358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34</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1"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1"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r" defTabSz="914400" rtl="1"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r" defTabSz="914400" rtl="1"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r" defTabSz="914400" rtl="1"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r" defTabSz="914400" rtl="1"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r" defTabSz="914400" rtl="1"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image" Target="../media/image25.png"/><Relationship Id="rId7" Type="http://schemas.openxmlformats.org/officeDocument/2006/relationships/image" Target="../media/image30.png"/><Relationship Id="rId2" Type="http://schemas.openxmlformats.org/officeDocument/2006/relationships/image" Target="../media/image24.png"/><Relationship Id="rId1" Type="http://schemas.openxmlformats.org/officeDocument/2006/relationships/slideLayout" Target="../slideLayouts/slideLayout5.xml"/><Relationship Id="rId10" Type="http://schemas.openxmlformats.org/officeDocument/2006/relationships/image" Target="../media/image8.png"/><Relationship Id="rId4" Type="http://schemas.openxmlformats.org/officeDocument/2006/relationships/customXml" Target="../ink/ink1.xml"/><Relationship Id="rId9" Type="http://schemas.openxmlformats.org/officeDocument/2006/relationships/image" Target="../media/image250.png"/></Relationships>
</file>

<file path=ppt/slides/_rels/slide15.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image" Target="../media/image27.png"/><Relationship Id="rId7" Type="http://schemas.openxmlformats.org/officeDocument/2006/relationships/image" Target="../media/image29.png"/><Relationship Id="rId12" Type="http://schemas.openxmlformats.org/officeDocument/2006/relationships/image" Target="../media/image8.png"/><Relationship Id="rId2" Type="http://schemas.openxmlformats.org/officeDocument/2006/relationships/image" Target="../media/image26.png"/><Relationship Id="rId1" Type="http://schemas.openxmlformats.org/officeDocument/2006/relationships/slideLayout" Target="../slideLayouts/slideLayout5.xml"/><Relationship Id="rId6" Type="http://schemas.openxmlformats.org/officeDocument/2006/relationships/customXml" Target="../ink/ink4.xml"/><Relationship Id="rId11" Type="http://schemas.openxmlformats.org/officeDocument/2006/relationships/image" Target="../media/image32.png"/><Relationship Id="rId5" Type="http://schemas.openxmlformats.org/officeDocument/2006/relationships/image" Target="../media/image28.png"/><Relationship Id="rId10" Type="http://schemas.openxmlformats.org/officeDocument/2006/relationships/customXml" Target="../ink/ink6.xml"/><Relationship Id="rId4" Type="http://schemas.openxmlformats.org/officeDocument/2006/relationships/customXml" Target="../ink/ink3.xml"/><Relationship Id="rId9"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6.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0.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3.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11.jpg"/></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microsoft.com/office/2007/relationships/hdphoto" Target="../media/hdphoto6.wdp"/></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222594" y="431138"/>
            <a:ext cx="6226593" cy="3427502"/>
          </a:xfrm>
        </p:spPr>
        <p:txBody>
          <a:bodyPr/>
          <a:lstStyle/>
          <a:p>
            <a:r>
              <a:rPr lang="en-US" dirty="0"/>
              <a:t> </a:t>
            </a:r>
            <a:r>
              <a:rPr lang="en-US" sz="2000" dirty="0"/>
              <a:t>skyline plaza collapse</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a:xfrm>
            <a:off x="98416" y="2144889"/>
            <a:ext cx="7414940" cy="1223368"/>
          </a:xfrm>
        </p:spPr>
        <p:txBody>
          <a:bodyPr/>
          <a:lstStyle/>
          <a:p>
            <a:r>
              <a:rPr lang="en-US" dirty="0"/>
              <a:t> Amirpooya hadizadeh</a:t>
            </a:r>
          </a:p>
          <a:p>
            <a:r>
              <a:rPr lang="en-US" dirty="0"/>
              <a:t> Prof.ahmadi</a:t>
            </a:r>
          </a:p>
        </p:txBody>
      </p:sp>
      <p:pic>
        <p:nvPicPr>
          <p:cNvPr id="4" name="Picture 3">
            <a:extLst>
              <a:ext uri="{FF2B5EF4-FFF2-40B4-BE49-F238E27FC236}">
                <a16:creationId xmlns:a16="http://schemas.microsoft.com/office/drawing/2014/main" id="{1147F831-7235-76C4-5E2C-3FC175EA3ED6}"/>
              </a:ext>
            </a:extLst>
          </p:cNvPr>
          <p:cNvPicPr>
            <a:picLocks noChangeAspect="1"/>
          </p:cNvPicPr>
          <p:nvPr/>
        </p:nvPicPr>
        <p:blipFill>
          <a:blip r:embed="rId2"/>
          <a:stretch>
            <a:fillRect/>
          </a:stretch>
        </p:blipFill>
        <p:spPr>
          <a:xfrm>
            <a:off x="98416" y="3592381"/>
            <a:ext cx="2762809" cy="2455103"/>
          </a:xfrm>
          <a:prstGeom prst="rect">
            <a:avLst/>
          </a:prstGeom>
        </p:spPr>
      </p:pic>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58119CA-0EC3-7FB9-5FA4-00CC32D71294}"/>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95698FF6-6ADF-5668-9235-1F862CD93E16}"/>
              </a:ext>
            </a:extLst>
          </p:cNvPr>
          <p:cNvSpPr>
            <a:spLocks noGrp="1"/>
          </p:cNvSpPr>
          <p:nvPr>
            <p:ph type="sldNum" sz="quarter" idx="11"/>
          </p:nvPr>
        </p:nvSpPr>
        <p:spPr/>
        <p:txBody>
          <a:bodyPr/>
          <a:lstStyle/>
          <a:p>
            <a:fld id="{09A01C0A-2BB6-49E7-91A3-DCB9F9F59583}" type="slidenum">
              <a:rPr lang="en-US" sz="2000" smtClean="0"/>
              <a:pPr/>
              <a:t>10</a:t>
            </a:fld>
            <a:endParaRPr lang="en-US" sz="2000" dirty="0"/>
          </a:p>
        </p:txBody>
      </p:sp>
      <p:pic>
        <p:nvPicPr>
          <p:cNvPr id="6" name="Content Placeholder 5">
            <a:extLst>
              <a:ext uri="{FF2B5EF4-FFF2-40B4-BE49-F238E27FC236}">
                <a16:creationId xmlns:a16="http://schemas.microsoft.com/office/drawing/2014/main" id="{1EBF8879-9468-0D77-1D11-ECCEF4964430}"/>
              </a:ext>
            </a:extLst>
          </p:cNvPr>
          <p:cNvPicPr>
            <a:picLocks noGrp="1" noChangeAspect="1"/>
          </p:cNvPicPr>
          <p:nvPr>
            <p:ph sz="half" idx="2"/>
          </p:nvPr>
        </p:nvPicPr>
        <p:blipFill>
          <a:blip r:embed="rId2"/>
          <a:stretch>
            <a:fillRect/>
          </a:stretch>
        </p:blipFill>
        <p:spPr>
          <a:xfrm>
            <a:off x="727924" y="711200"/>
            <a:ext cx="4565436" cy="5840698"/>
          </a:xfrm>
          <a:prstGeom prst="rect">
            <a:avLst/>
          </a:prstGeom>
        </p:spPr>
      </p:pic>
      <p:pic>
        <p:nvPicPr>
          <p:cNvPr id="7" name="Picture 6">
            <a:extLst>
              <a:ext uri="{FF2B5EF4-FFF2-40B4-BE49-F238E27FC236}">
                <a16:creationId xmlns:a16="http://schemas.microsoft.com/office/drawing/2014/main" id="{81356810-F47B-7CA3-851D-C5FCC6EBDD98}"/>
              </a:ext>
            </a:extLst>
          </p:cNvPr>
          <p:cNvPicPr>
            <a:picLocks noChangeAspect="1"/>
          </p:cNvPicPr>
          <p:nvPr/>
        </p:nvPicPr>
        <p:blipFill>
          <a:blip r:embed="rId3"/>
          <a:stretch>
            <a:fillRect/>
          </a:stretch>
        </p:blipFill>
        <p:spPr>
          <a:xfrm>
            <a:off x="6191808" y="711200"/>
            <a:ext cx="4389195" cy="5980880"/>
          </a:xfrm>
          <a:prstGeom prst="rect">
            <a:avLst/>
          </a:prstGeom>
        </p:spPr>
      </p:pic>
      <p:pic>
        <p:nvPicPr>
          <p:cNvPr id="3" name="Picture 2">
            <a:extLst>
              <a:ext uri="{FF2B5EF4-FFF2-40B4-BE49-F238E27FC236}">
                <a16:creationId xmlns:a16="http://schemas.microsoft.com/office/drawing/2014/main" id="{26039C72-A9E4-7E32-C9F7-96699FE8B871}"/>
              </a:ext>
            </a:extLst>
          </p:cNvPr>
          <p:cNvPicPr>
            <a:picLocks noChangeAspect="1"/>
          </p:cNvPicPr>
          <p:nvPr/>
        </p:nvPicPr>
        <p:blipFill>
          <a:blip r:embed="rId4"/>
          <a:stretch>
            <a:fillRect/>
          </a:stretch>
        </p:blipFill>
        <p:spPr>
          <a:xfrm>
            <a:off x="11384242" y="0"/>
            <a:ext cx="847417" cy="877900"/>
          </a:xfrm>
          <a:prstGeom prst="rect">
            <a:avLst/>
          </a:prstGeom>
        </p:spPr>
      </p:pic>
    </p:spTree>
    <p:extLst>
      <p:ext uri="{BB962C8B-B14F-4D97-AF65-F5344CB8AC3E}">
        <p14:creationId xmlns:p14="http://schemas.microsoft.com/office/powerpoint/2010/main" val="719122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8B87A4-6D57-4451-D105-F36D27F9AD54}"/>
              </a:ext>
            </a:extLst>
          </p:cNvPr>
          <p:cNvSpPr>
            <a:spLocks noGrp="1"/>
          </p:cNvSpPr>
          <p:nvPr>
            <p:ph sz="half" idx="2"/>
          </p:nvPr>
        </p:nvSpPr>
        <p:spPr>
          <a:xfrm>
            <a:off x="682217" y="755779"/>
            <a:ext cx="10126362" cy="4351338"/>
          </a:xfrm>
        </p:spPr>
        <p:txBody>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The net result of the removal of forms causing an upward deflection of the 3rd floor could quite conceivably cause the 2nd story </a:t>
            </a:r>
            <a:r>
              <a:rPr lang="en-US" sz="1800" dirty="0" err="1">
                <a:effectLst/>
                <a:latin typeface="Calibri" panose="020F0502020204030204" pitchFamily="34" charset="0"/>
                <a:ea typeface="Calibri" panose="020F0502020204030204" pitchFamily="34" charset="0"/>
                <a:cs typeface="Arial" panose="020B0604020202020204" pitchFamily="34" charset="0"/>
              </a:rPr>
              <a:t>reshores</a:t>
            </a:r>
            <a:r>
              <a:rPr lang="en-US" sz="1800" dirty="0">
                <a:effectLst/>
                <a:latin typeface="Calibri" panose="020F0502020204030204" pitchFamily="34" charset="0"/>
                <a:ea typeface="Calibri" panose="020F0502020204030204" pitchFamily="34" charset="0"/>
                <a:cs typeface="Arial" panose="020B0604020202020204" pitchFamily="34" charset="0"/>
              </a:rPr>
              <a:t> to fall out with the final result shown in figure 2.28.                                                 </a:t>
            </a:r>
            <a:endParaRPr lang="fa-IR" dirty="0"/>
          </a:p>
        </p:txBody>
      </p:sp>
      <p:sp>
        <p:nvSpPr>
          <p:cNvPr id="4" name="Footer Placeholder 3">
            <a:extLst>
              <a:ext uri="{FF2B5EF4-FFF2-40B4-BE49-F238E27FC236}">
                <a16:creationId xmlns:a16="http://schemas.microsoft.com/office/drawing/2014/main" id="{B87626D3-2073-4917-9238-594DCD2F84BE}"/>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FAA57DEE-827F-693B-20AE-A1FABABF9C8A}"/>
              </a:ext>
            </a:extLst>
          </p:cNvPr>
          <p:cNvSpPr>
            <a:spLocks noGrp="1"/>
          </p:cNvSpPr>
          <p:nvPr>
            <p:ph type="sldNum" sz="quarter" idx="11"/>
          </p:nvPr>
        </p:nvSpPr>
        <p:spPr>
          <a:xfrm rot="16200000">
            <a:off x="11716512" y="6382512"/>
            <a:ext cx="566928" cy="384048"/>
          </a:xfrm>
        </p:spPr>
        <p:txBody>
          <a:bodyPr/>
          <a:lstStyle/>
          <a:p>
            <a:fld id="{09A01C0A-2BB6-49E7-91A3-DCB9F9F59583}" type="slidenum">
              <a:rPr lang="en-US" sz="2000" smtClean="0"/>
              <a:pPr/>
              <a:t>11</a:t>
            </a:fld>
            <a:endParaRPr lang="en-US" sz="2000" dirty="0"/>
          </a:p>
        </p:txBody>
      </p:sp>
      <p:pic>
        <p:nvPicPr>
          <p:cNvPr id="6" name="Picture 5">
            <a:extLst>
              <a:ext uri="{FF2B5EF4-FFF2-40B4-BE49-F238E27FC236}">
                <a16:creationId xmlns:a16="http://schemas.microsoft.com/office/drawing/2014/main" id="{98E3D5CB-9850-D3F9-90A6-28539779F748}"/>
              </a:ext>
            </a:extLst>
          </p:cNvPr>
          <p:cNvPicPr>
            <a:picLocks noChangeAspect="1"/>
          </p:cNvPicPr>
          <p:nvPr/>
        </p:nvPicPr>
        <p:blipFill>
          <a:blip r:embed="rId2"/>
          <a:stretch>
            <a:fillRect/>
          </a:stretch>
        </p:blipFill>
        <p:spPr>
          <a:xfrm>
            <a:off x="817651" y="2204591"/>
            <a:ext cx="6604635" cy="3897630"/>
          </a:xfrm>
          <a:prstGeom prst="rect">
            <a:avLst/>
          </a:prstGeom>
        </p:spPr>
      </p:pic>
      <p:pic>
        <p:nvPicPr>
          <p:cNvPr id="7" name="Picture 6">
            <a:extLst>
              <a:ext uri="{FF2B5EF4-FFF2-40B4-BE49-F238E27FC236}">
                <a16:creationId xmlns:a16="http://schemas.microsoft.com/office/drawing/2014/main" id="{57779F70-2A7D-6F4D-F97A-57194A17E2A9}"/>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33377145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021E874-17C2-D28B-62D7-413E13F9FE2F}"/>
              </a:ext>
            </a:extLst>
          </p:cNvPr>
          <p:cNvSpPr>
            <a:spLocks noGrp="1"/>
          </p:cNvSpPr>
          <p:nvPr>
            <p:ph sz="half" idx="2"/>
          </p:nvPr>
        </p:nvSpPr>
        <p:spPr>
          <a:xfrm>
            <a:off x="794184" y="755779"/>
            <a:ext cx="10126362" cy="4351338"/>
          </a:xfrm>
        </p:spPr>
        <p:txBody>
          <a:bodyPr/>
          <a:lstStyle/>
          <a:p>
            <a:pPr algn="l" rtl="1">
              <a:lnSpc>
                <a:spcPct val="107000"/>
              </a:lnSpc>
              <a:spcAft>
                <a:spcPts val="800"/>
              </a:spcAft>
              <a:tabLst>
                <a:tab pos="2426970" algn="l"/>
              </a:tabLst>
            </a:pPr>
            <a:r>
              <a:rPr lang="en-US" sz="2400" kern="100" dirty="0">
                <a:effectLst/>
                <a:latin typeface="Calibri" panose="020F0502020204030204" pitchFamily="34" charset="0"/>
                <a:ea typeface="Calibri" panose="020F0502020204030204" pitchFamily="34" charset="0"/>
                <a:cs typeface="Arial" panose="020B0604020202020204" pitchFamily="34" charset="0"/>
              </a:rPr>
              <a:t>Based on the above simplified analogy plus previously mentioned photographs it is concluded that form stripping was in progress in the 3rd section of the 22nd story.</a:t>
            </a:r>
          </a:p>
          <a:p>
            <a:endParaRPr lang="fa-IR" dirty="0"/>
          </a:p>
        </p:txBody>
      </p:sp>
      <p:sp>
        <p:nvSpPr>
          <p:cNvPr id="4" name="Footer Placeholder 3">
            <a:extLst>
              <a:ext uri="{FF2B5EF4-FFF2-40B4-BE49-F238E27FC236}">
                <a16:creationId xmlns:a16="http://schemas.microsoft.com/office/drawing/2014/main" id="{1800B85E-7C5C-45B5-5562-0A03A09E8848}"/>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9B734516-EBC0-65E5-E339-09D62EC58ED8}"/>
              </a:ext>
            </a:extLst>
          </p:cNvPr>
          <p:cNvSpPr>
            <a:spLocks noGrp="1"/>
          </p:cNvSpPr>
          <p:nvPr>
            <p:ph type="sldNum" sz="quarter" idx="11"/>
          </p:nvPr>
        </p:nvSpPr>
        <p:spPr/>
        <p:txBody>
          <a:bodyPr/>
          <a:lstStyle/>
          <a:p>
            <a:fld id="{09A01C0A-2BB6-49E7-91A3-DCB9F9F59583}" type="slidenum">
              <a:rPr lang="en-US" sz="2000" smtClean="0"/>
              <a:pPr/>
              <a:t>12</a:t>
            </a:fld>
            <a:endParaRPr lang="en-US" sz="2000" dirty="0"/>
          </a:p>
        </p:txBody>
      </p:sp>
      <p:pic>
        <p:nvPicPr>
          <p:cNvPr id="6" name="Picture 5">
            <a:extLst>
              <a:ext uri="{FF2B5EF4-FFF2-40B4-BE49-F238E27FC236}">
                <a16:creationId xmlns:a16="http://schemas.microsoft.com/office/drawing/2014/main" id="{21ACC988-B08A-1419-0333-B3BE88274FDD}"/>
              </a:ext>
            </a:extLst>
          </p:cNvPr>
          <p:cNvPicPr>
            <a:picLocks noChangeAspect="1"/>
          </p:cNvPicPr>
          <p:nvPr/>
        </p:nvPicPr>
        <p:blipFill>
          <a:blip r:embed="rId2"/>
          <a:stretch>
            <a:fillRect/>
          </a:stretch>
        </p:blipFill>
        <p:spPr>
          <a:xfrm>
            <a:off x="1901164" y="2288255"/>
            <a:ext cx="6547104" cy="3935925"/>
          </a:xfrm>
          <a:prstGeom prst="rect">
            <a:avLst/>
          </a:prstGeom>
        </p:spPr>
      </p:pic>
      <p:pic>
        <p:nvPicPr>
          <p:cNvPr id="7" name="Picture 6">
            <a:extLst>
              <a:ext uri="{FF2B5EF4-FFF2-40B4-BE49-F238E27FC236}">
                <a16:creationId xmlns:a16="http://schemas.microsoft.com/office/drawing/2014/main" id="{D827257E-4D01-71BF-9492-4FCE510DCD13}"/>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17944744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B3C8F499-BBE7-A73C-85EF-33F310FC0C02}"/>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C07371D8-63AB-0971-9ED4-00C768EAD65F}"/>
              </a:ext>
            </a:extLst>
          </p:cNvPr>
          <p:cNvSpPr>
            <a:spLocks noGrp="1"/>
          </p:cNvSpPr>
          <p:nvPr>
            <p:ph type="sldNum" sz="quarter" idx="11"/>
          </p:nvPr>
        </p:nvSpPr>
        <p:spPr/>
        <p:txBody>
          <a:bodyPr/>
          <a:lstStyle/>
          <a:p>
            <a:fld id="{09A01C0A-2BB6-49E7-91A3-DCB9F9F59583}" type="slidenum">
              <a:rPr lang="en-US" sz="2000" smtClean="0"/>
              <a:pPr/>
              <a:t>13</a:t>
            </a:fld>
            <a:endParaRPr lang="en-US" sz="2000" dirty="0"/>
          </a:p>
        </p:txBody>
      </p:sp>
      <p:sp>
        <p:nvSpPr>
          <p:cNvPr id="7" name="TextBox 6">
            <a:extLst>
              <a:ext uri="{FF2B5EF4-FFF2-40B4-BE49-F238E27FC236}">
                <a16:creationId xmlns:a16="http://schemas.microsoft.com/office/drawing/2014/main" id="{3817B30B-DA8D-F32B-6A1E-EEA405BC0661}"/>
              </a:ext>
            </a:extLst>
          </p:cNvPr>
          <p:cNvSpPr txBox="1"/>
          <p:nvPr/>
        </p:nvSpPr>
        <p:spPr>
          <a:xfrm>
            <a:off x="769309" y="553913"/>
            <a:ext cx="6162869" cy="646331"/>
          </a:xfrm>
          <a:prstGeom prst="rect">
            <a:avLst/>
          </a:prstGeom>
          <a:noFill/>
        </p:spPr>
        <p:txBody>
          <a:bodyPr wrap="square">
            <a:spAutoFit/>
          </a:bodyPr>
          <a:lstStyle/>
          <a:p>
            <a:r>
              <a:rPr lang="en-US" sz="18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Note: </a:t>
            </a:r>
            <a:r>
              <a:rPr lang="en-US" sz="1800" dirty="0">
                <a:effectLst/>
                <a:latin typeface="Calibri" panose="020F0502020204030204" pitchFamily="34" charset="0"/>
                <a:ea typeface="Calibri" panose="020F0502020204030204" pitchFamily="34" charset="0"/>
                <a:cs typeface="Arial" panose="020B0604020202020204" pitchFamily="34" charset="0"/>
              </a:rPr>
              <a:t>the virtual lack of shear cones at the slab levels on most of the columns in that figure.</a:t>
            </a:r>
            <a:endParaRPr lang="fa-IR" dirty="0"/>
          </a:p>
        </p:txBody>
      </p:sp>
      <p:pic>
        <p:nvPicPr>
          <p:cNvPr id="8" name="Content Placeholder 7">
            <a:extLst>
              <a:ext uri="{FF2B5EF4-FFF2-40B4-BE49-F238E27FC236}">
                <a16:creationId xmlns:a16="http://schemas.microsoft.com/office/drawing/2014/main" id="{F614EB8F-29B0-B02C-EE8D-ED32C304F4A4}"/>
              </a:ext>
            </a:extLst>
          </p:cNvPr>
          <p:cNvPicPr>
            <a:picLocks noGrp="1" noChangeAspect="1"/>
          </p:cNvPicPr>
          <p:nvPr>
            <p:ph sz="half" idx="2"/>
          </p:nvPr>
        </p:nvPicPr>
        <p:blipFill>
          <a:blip r:embed="rId2"/>
          <a:stretch>
            <a:fillRect/>
          </a:stretch>
        </p:blipFill>
        <p:spPr>
          <a:xfrm>
            <a:off x="5709400" y="1562771"/>
            <a:ext cx="5648484" cy="4175555"/>
          </a:xfrm>
          <a:prstGeom prst="rect">
            <a:avLst/>
          </a:prstGeom>
        </p:spPr>
      </p:pic>
      <p:pic>
        <p:nvPicPr>
          <p:cNvPr id="9" name="Picture 8">
            <a:extLst>
              <a:ext uri="{FF2B5EF4-FFF2-40B4-BE49-F238E27FC236}">
                <a16:creationId xmlns:a16="http://schemas.microsoft.com/office/drawing/2014/main" id="{2B56FD50-90BB-6457-4763-E9DA38199CB8}"/>
              </a:ext>
            </a:extLst>
          </p:cNvPr>
          <p:cNvPicPr>
            <a:picLocks noChangeAspect="1"/>
          </p:cNvPicPr>
          <p:nvPr/>
        </p:nvPicPr>
        <p:blipFill>
          <a:blip r:embed="rId3"/>
          <a:stretch>
            <a:fillRect/>
          </a:stretch>
        </p:blipFill>
        <p:spPr>
          <a:xfrm>
            <a:off x="548902" y="2304379"/>
            <a:ext cx="4549140" cy="2910840"/>
          </a:xfrm>
          <a:prstGeom prst="rect">
            <a:avLst/>
          </a:prstGeom>
        </p:spPr>
      </p:pic>
      <p:sp>
        <p:nvSpPr>
          <p:cNvPr id="11" name="Oval 10">
            <a:extLst>
              <a:ext uri="{FF2B5EF4-FFF2-40B4-BE49-F238E27FC236}">
                <a16:creationId xmlns:a16="http://schemas.microsoft.com/office/drawing/2014/main" id="{0679FB2D-26AD-2F0B-D906-D5A09EFD89A4}"/>
              </a:ext>
            </a:extLst>
          </p:cNvPr>
          <p:cNvSpPr/>
          <p:nvPr/>
        </p:nvSpPr>
        <p:spPr>
          <a:xfrm>
            <a:off x="10116458" y="2587127"/>
            <a:ext cx="912326" cy="630716"/>
          </a:xfrm>
          <a:prstGeom prst="ellipse">
            <a:avLst/>
          </a:prstGeom>
          <a:noFill/>
          <a:ln w="19050">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12" name="Oval 11">
            <a:extLst>
              <a:ext uri="{FF2B5EF4-FFF2-40B4-BE49-F238E27FC236}">
                <a16:creationId xmlns:a16="http://schemas.microsoft.com/office/drawing/2014/main" id="{CA618E0F-B4EE-A643-57F9-3E864D668D65}"/>
              </a:ext>
            </a:extLst>
          </p:cNvPr>
          <p:cNvSpPr/>
          <p:nvPr/>
        </p:nvSpPr>
        <p:spPr>
          <a:xfrm>
            <a:off x="8178800" y="2161029"/>
            <a:ext cx="912326" cy="630716"/>
          </a:xfrm>
          <a:prstGeom prst="ellipse">
            <a:avLst/>
          </a:prstGeom>
          <a:noFill/>
          <a:ln w="19050">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13" name="Oval 12">
            <a:extLst>
              <a:ext uri="{FF2B5EF4-FFF2-40B4-BE49-F238E27FC236}">
                <a16:creationId xmlns:a16="http://schemas.microsoft.com/office/drawing/2014/main" id="{36DEE212-E876-5A49-0FDE-99A359DF3092}"/>
              </a:ext>
            </a:extLst>
          </p:cNvPr>
          <p:cNvSpPr/>
          <p:nvPr/>
        </p:nvSpPr>
        <p:spPr>
          <a:xfrm>
            <a:off x="6182258" y="2679159"/>
            <a:ext cx="912326" cy="630716"/>
          </a:xfrm>
          <a:prstGeom prst="ellipse">
            <a:avLst/>
          </a:prstGeom>
          <a:noFill/>
          <a:ln w="19050">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pic>
        <p:nvPicPr>
          <p:cNvPr id="3" name="Picture 2">
            <a:extLst>
              <a:ext uri="{FF2B5EF4-FFF2-40B4-BE49-F238E27FC236}">
                <a16:creationId xmlns:a16="http://schemas.microsoft.com/office/drawing/2014/main" id="{C90F9C8B-3C94-C575-64A3-FB5D2E808A06}"/>
              </a:ext>
            </a:extLst>
          </p:cNvPr>
          <p:cNvPicPr>
            <a:picLocks noChangeAspect="1"/>
          </p:cNvPicPr>
          <p:nvPr/>
        </p:nvPicPr>
        <p:blipFill>
          <a:blip r:embed="rId4"/>
          <a:stretch>
            <a:fillRect/>
          </a:stretch>
        </p:blipFill>
        <p:spPr>
          <a:xfrm>
            <a:off x="11384242" y="0"/>
            <a:ext cx="847417" cy="877900"/>
          </a:xfrm>
          <a:prstGeom prst="rect">
            <a:avLst/>
          </a:prstGeom>
        </p:spPr>
      </p:pic>
    </p:spTree>
    <p:extLst>
      <p:ext uri="{BB962C8B-B14F-4D97-AF65-F5344CB8AC3E}">
        <p14:creationId xmlns:p14="http://schemas.microsoft.com/office/powerpoint/2010/main" val="25452701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276DA1-88FC-87A4-BC1D-9B5DAAC4A814}"/>
              </a:ext>
            </a:extLst>
          </p:cNvPr>
          <p:cNvSpPr>
            <a:spLocks noGrp="1"/>
          </p:cNvSpPr>
          <p:nvPr>
            <p:ph sz="half" idx="2"/>
          </p:nvPr>
        </p:nvSpPr>
        <p:spPr>
          <a:xfrm>
            <a:off x="223524" y="707115"/>
            <a:ext cx="10126362" cy="4351338"/>
          </a:xfrm>
        </p:spPr>
        <p:txBody>
          <a:bodyPr/>
          <a:lstStyle/>
          <a:p>
            <a:pPr algn="r" rtl="1">
              <a:lnSpc>
                <a:spcPct val="107000"/>
              </a:lnSpc>
              <a:spcAft>
                <a:spcPts val="800"/>
              </a:spcAft>
              <a:tabLst>
                <a:tab pos="4733290" algn="l"/>
              </a:tabLst>
            </a:pPr>
            <a:r>
              <a:rPr lang="en-US" sz="2400" kern="100" dirty="0">
                <a:effectLst/>
                <a:latin typeface="Calibri" panose="020F0502020204030204" pitchFamily="34" charset="0"/>
                <a:ea typeface="Calibri" panose="020F0502020204030204" pitchFamily="34" charset="0"/>
                <a:cs typeface="Arial" panose="020B0604020202020204" pitchFamily="34" charset="0"/>
              </a:rPr>
              <a:t>The results of standard cylinder tests, however, do not reflect the effect of field     curing conditions or the strength of the concrete in place.                                       </a:t>
            </a:r>
          </a:p>
          <a:p>
            <a:r>
              <a:rPr lang="en-US" sz="24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Why?                                                                                                                               </a:t>
            </a:r>
            <a:endParaRPr lang="fa-IR" dirty="0">
              <a:solidFill>
                <a:srgbClr val="FF0000"/>
              </a:solidFill>
            </a:endParaRPr>
          </a:p>
        </p:txBody>
      </p:sp>
      <p:sp>
        <p:nvSpPr>
          <p:cNvPr id="4" name="Footer Placeholder 3">
            <a:extLst>
              <a:ext uri="{FF2B5EF4-FFF2-40B4-BE49-F238E27FC236}">
                <a16:creationId xmlns:a16="http://schemas.microsoft.com/office/drawing/2014/main" id="{F09C6E99-B710-42C2-F875-2F84F89101C6}"/>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09E4F040-04C8-7ECC-2F2E-3E1B50F2E202}"/>
              </a:ext>
            </a:extLst>
          </p:cNvPr>
          <p:cNvSpPr>
            <a:spLocks noGrp="1"/>
          </p:cNvSpPr>
          <p:nvPr>
            <p:ph type="sldNum" sz="quarter" idx="11"/>
          </p:nvPr>
        </p:nvSpPr>
        <p:spPr/>
        <p:txBody>
          <a:bodyPr/>
          <a:lstStyle/>
          <a:p>
            <a:fld id="{09A01C0A-2BB6-49E7-91A3-DCB9F9F59583}" type="slidenum">
              <a:rPr lang="en-US" sz="2000" smtClean="0"/>
              <a:pPr/>
              <a:t>14</a:t>
            </a:fld>
            <a:endParaRPr lang="en-US" sz="2000" dirty="0"/>
          </a:p>
        </p:txBody>
      </p:sp>
      <p:pic>
        <p:nvPicPr>
          <p:cNvPr id="6" name="Picture 5">
            <a:extLst>
              <a:ext uri="{FF2B5EF4-FFF2-40B4-BE49-F238E27FC236}">
                <a16:creationId xmlns:a16="http://schemas.microsoft.com/office/drawing/2014/main" id="{257A79EE-88B6-6E32-47B2-EC92387B335E}"/>
              </a:ext>
            </a:extLst>
          </p:cNvPr>
          <p:cNvPicPr>
            <a:picLocks noChangeAspect="1"/>
          </p:cNvPicPr>
          <p:nvPr/>
        </p:nvPicPr>
        <p:blipFill>
          <a:blip r:embed="rId2"/>
          <a:stretch>
            <a:fillRect/>
          </a:stretch>
        </p:blipFill>
        <p:spPr>
          <a:xfrm>
            <a:off x="936569" y="2278683"/>
            <a:ext cx="5214026" cy="3872202"/>
          </a:xfrm>
          <a:prstGeom prst="rect">
            <a:avLst/>
          </a:prstGeom>
        </p:spPr>
      </p:pic>
      <p:pic>
        <p:nvPicPr>
          <p:cNvPr id="8" name="Picture 7">
            <a:extLst>
              <a:ext uri="{FF2B5EF4-FFF2-40B4-BE49-F238E27FC236}">
                <a16:creationId xmlns:a16="http://schemas.microsoft.com/office/drawing/2014/main" id="{646D4499-9CDD-1AA3-FCB1-819964EC8CF1}"/>
              </a:ext>
            </a:extLst>
          </p:cNvPr>
          <p:cNvPicPr>
            <a:picLocks noChangeAspect="1"/>
          </p:cNvPicPr>
          <p:nvPr/>
        </p:nvPicPr>
        <p:blipFill>
          <a:blip r:embed="rId3"/>
          <a:stretch>
            <a:fillRect/>
          </a:stretch>
        </p:blipFill>
        <p:spPr>
          <a:xfrm>
            <a:off x="6534124" y="1608856"/>
            <a:ext cx="4890298" cy="5109261"/>
          </a:xfrm>
          <a:prstGeom prst="rect">
            <a:avLst/>
          </a:prstGeom>
        </p:spPr>
      </p:pic>
      <mc:AlternateContent xmlns:mc="http://schemas.openxmlformats.org/markup-compatibility/2006" xmlns:p14="http://schemas.microsoft.com/office/powerpoint/2010/main">
        <mc:Choice Requires="p14">
          <p:contentPart p14:bwMode="auto" r:id="rId4">
            <p14:nvContentPartPr>
              <p14:cNvPr id="10" name="Ink 9">
                <a:extLst>
                  <a:ext uri="{FF2B5EF4-FFF2-40B4-BE49-F238E27FC236}">
                    <a16:creationId xmlns:a16="http://schemas.microsoft.com/office/drawing/2014/main" id="{EE686872-A642-63D8-B7C4-76B9ADB282B4}"/>
                  </a:ext>
                </a:extLst>
              </p14:cNvPr>
              <p14:cNvContentPartPr/>
              <p14:nvPr/>
            </p14:nvContentPartPr>
            <p14:xfrm>
              <a:off x="3614352" y="3669216"/>
              <a:ext cx="518040" cy="14760"/>
            </p14:xfrm>
          </p:contentPart>
        </mc:Choice>
        <mc:Fallback xmlns="">
          <p:pic>
            <p:nvPicPr>
              <p:cNvPr id="10" name="Ink 9">
                <a:extLst>
                  <a:ext uri="{FF2B5EF4-FFF2-40B4-BE49-F238E27FC236}">
                    <a16:creationId xmlns:a16="http://schemas.microsoft.com/office/drawing/2014/main" id="{EE686872-A642-63D8-B7C4-76B9ADB282B4}"/>
                  </a:ext>
                </a:extLst>
              </p:cNvPr>
              <p:cNvPicPr/>
              <p:nvPr/>
            </p:nvPicPr>
            <p:blipFill>
              <a:blip r:embed="rId7"/>
              <a:stretch>
                <a:fillRect/>
              </a:stretch>
            </p:blipFill>
            <p:spPr>
              <a:xfrm>
                <a:off x="3560712" y="3561216"/>
                <a:ext cx="625680" cy="230400"/>
              </a:xfrm>
              <a:prstGeom prst="rect">
                <a:avLst/>
              </a:prstGeom>
            </p:spPr>
          </p:pic>
        </mc:Fallback>
      </mc:AlternateContent>
      <p:sp>
        <p:nvSpPr>
          <p:cNvPr id="14" name="TextBox 13">
            <a:extLst>
              <a:ext uri="{FF2B5EF4-FFF2-40B4-BE49-F238E27FC236}">
                <a16:creationId xmlns:a16="http://schemas.microsoft.com/office/drawing/2014/main" id="{82AADC22-14B8-49F5-8CDC-A9D41EC9B1CA}"/>
              </a:ext>
            </a:extLst>
          </p:cNvPr>
          <p:cNvSpPr txBox="1"/>
          <p:nvPr/>
        </p:nvSpPr>
        <p:spPr>
          <a:xfrm>
            <a:off x="438883" y="122340"/>
            <a:ext cx="6158204" cy="584775"/>
          </a:xfrm>
          <a:prstGeom prst="rect">
            <a:avLst/>
          </a:prstGeom>
          <a:noFill/>
        </p:spPr>
        <p:txBody>
          <a:bodyPr wrap="square">
            <a:spAutoFit/>
          </a:bodyPr>
          <a:lstStyle/>
          <a:p>
            <a:r>
              <a:rPr lang="en-US" sz="3200" b="1" dirty="0"/>
              <a:t>Concrete resistance </a:t>
            </a:r>
            <a:endParaRPr lang="fa-IR" sz="3200" b="1" dirty="0"/>
          </a:p>
        </p:txBody>
      </p:sp>
      <mc:AlternateContent xmlns:mc="http://schemas.openxmlformats.org/markup-compatibility/2006" xmlns:p14="http://schemas.microsoft.com/office/powerpoint/2010/main">
        <mc:Choice Requires="p14">
          <p:contentPart p14:bwMode="auto" r:id="rId8">
            <p14:nvContentPartPr>
              <p14:cNvPr id="15" name="Ink 14">
                <a:extLst>
                  <a:ext uri="{FF2B5EF4-FFF2-40B4-BE49-F238E27FC236}">
                    <a16:creationId xmlns:a16="http://schemas.microsoft.com/office/drawing/2014/main" id="{B1BFD857-4D5A-C3FA-5929-A5BC1145CB92}"/>
                  </a:ext>
                </a:extLst>
              </p14:cNvPr>
              <p14:cNvContentPartPr/>
              <p14:nvPr/>
            </p14:nvContentPartPr>
            <p14:xfrm>
              <a:off x="10058128" y="4319691"/>
              <a:ext cx="594000" cy="360"/>
            </p14:xfrm>
          </p:contentPart>
        </mc:Choice>
        <mc:Fallback xmlns="">
          <p:pic>
            <p:nvPicPr>
              <p:cNvPr id="15" name="Ink 14">
                <a:extLst>
                  <a:ext uri="{FF2B5EF4-FFF2-40B4-BE49-F238E27FC236}">
                    <a16:creationId xmlns:a16="http://schemas.microsoft.com/office/drawing/2014/main" id="{B1BFD857-4D5A-C3FA-5929-A5BC1145CB92}"/>
                  </a:ext>
                </a:extLst>
              </p:cNvPr>
              <p:cNvPicPr/>
              <p:nvPr/>
            </p:nvPicPr>
            <p:blipFill>
              <a:blip r:embed="rId9"/>
              <a:stretch>
                <a:fillRect/>
              </a:stretch>
            </p:blipFill>
            <p:spPr>
              <a:xfrm>
                <a:off x="10004128" y="4211691"/>
                <a:ext cx="701640" cy="216000"/>
              </a:xfrm>
              <a:prstGeom prst="rect">
                <a:avLst/>
              </a:prstGeom>
            </p:spPr>
          </p:pic>
        </mc:Fallback>
      </mc:AlternateContent>
      <p:pic>
        <p:nvPicPr>
          <p:cNvPr id="7" name="Picture 6">
            <a:extLst>
              <a:ext uri="{FF2B5EF4-FFF2-40B4-BE49-F238E27FC236}">
                <a16:creationId xmlns:a16="http://schemas.microsoft.com/office/drawing/2014/main" id="{60949D72-E677-482D-510E-3FEB483B1F95}"/>
              </a:ext>
            </a:extLst>
          </p:cNvPr>
          <p:cNvPicPr>
            <a:picLocks noChangeAspect="1"/>
          </p:cNvPicPr>
          <p:nvPr/>
        </p:nvPicPr>
        <p:blipFill>
          <a:blip r:embed="rId10"/>
          <a:stretch>
            <a:fillRect/>
          </a:stretch>
        </p:blipFill>
        <p:spPr>
          <a:xfrm>
            <a:off x="11384242" y="0"/>
            <a:ext cx="847417" cy="877900"/>
          </a:xfrm>
          <a:prstGeom prst="rect">
            <a:avLst/>
          </a:prstGeom>
        </p:spPr>
      </p:pic>
    </p:spTree>
    <p:extLst>
      <p:ext uri="{BB962C8B-B14F-4D97-AF65-F5344CB8AC3E}">
        <p14:creationId xmlns:p14="http://schemas.microsoft.com/office/powerpoint/2010/main" val="2180850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6D22C0C-FB22-3508-6BA9-C15D3A85EA7C}"/>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3EDC45AB-1B69-3A92-0466-C2452D2D07C9}"/>
              </a:ext>
            </a:extLst>
          </p:cNvPr>
          <p:cNvSpPr>
            <a:spLocks noGrp="1"/>
          </p:cNvSpPr>
          <p:nvPr>
            <p:ph type="sldNum" sz="quarter" idx="11"/>
          </p:nvPr>
        </p:nvSpPr>
        <p:spPr/>
        <p:txBody>
          <a:bodyPr/>
          <a:lstStyle/>
          <a:p>
            <a:fld id="{09A01C0A-2BB6-49E7-91A3-DCB9F9F59583}" type="slidenum">
              <a:rPr lang="en-US" sz="2000" smtClean="0"/>
              <a:pPr/>
              <a:t>15</a:t>
            </a:fld>
            <a:endParaRPr lang="en-US" sz="2000" dirty="0"/>
          </a:p>
        </p:txBody>
      </p:sp>
      <p:pic>
        <p:nvPicPr>
          <p:cNvPr id="6" name="Content Placeholder 5">
            <a:extLst>
              <a:ext uri="{FF2B5EF4-FFF2-40B4-BE49-F238E27FC236}">
                <a16:creationId xmlns:a16="http://schemas.microsoft.com/office/drawing/2014/main" id="{8D2E5AE6-93A3-8FC9-BE21-ACD3425F73F1}"/>
              </a:ext>
            </a:extLst>
          </p:cNvPr>
          <p:cNvPicPr>
            <a:picLocks noGrp="1" noChangeAspect="1"/>
          </p:cNvPicPr>
          <p:nvPr>
            <p:ph sz="half" idx="2"/>
          </p:nvPr>
        </p:nvPicPr>
        <p:blipFill>
          <a:blip r:embed="rId2"/>
          <a:stretch>
            <a:fillRect/>
          </a:stretch>
        </p:blipFill>
        <p:spPr>
          <a:xfrm>
            <a:off x="501628" y="716280"/>
            <a:ext cx="5276259" cy="4351338"/>
          </a:xfrm>
          <a:prstGeom prst="rect">
            <a:avLst/>
          </a:prstGeom>
        </p:spPr>
      </p:pic>
      <p:pic>
        <p:nvPicPr>
          <p:cNvPr id="7" name="Picture 6">
            <a:extLst>
              <a:ext uri="{FF2B5EF4-FFF2-40B4-BE49-F238E27FC236}">
                <a16:creationId xmlns:a16="http://schemas.microsoft.com/office/drawing/2014/main" id="{E21A85D6-0E3C-6C43-12F7-EAEC5A3EB86E}"/>
              </a:ext>
            </a:extLst>
          </p:cNvPr>
          <p:cNvPicPr>
            <a:picLocks noChangeAspect="1"/>
          </p:cNvPicPr>
          <p:nvPr/>
        </p:nvPicPr>
        <p:blipFill>
          <a:blip r:embed="rId3"/>
          <a:stretch>
            <a:fillRect/>
          </a:stretch>
        </p:blipFill>
        <p:spPr>
          <a:xfrm>
            <a:off x="5958862" y="716280"/>
            <a:ext cx="5731510" cy="424624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9B5CE07E-25A7-C64F-39A5-8E8822A267C2}"/>
                  </a:ext>
                </a:extLst>
              </p14:cNvPr>
              <p14:cNvContentPartPr/>
              <p14:nvPr/>
            </p14:nvContentPartPr>
            <p14:xfrm>
              <a:off x="2612248" y="2136291"/>
              <a:ext cx="284040" cy="19800"/>
            </p14:xfrm>
          </p:contentPart>
        </mc:Choice>
        <mc:Fallback xmlns="">
          <p:pic>
            <p:nvPicPr>
              <p:cNvPr id="2" name="Ink 1">
                <a:extLst>
                  <a:ext uri="{FF2B5EF4-FFF2-40B4-BE49-F238E27FC236}">
                    <a16:creationId xmlns:a16="http://schemas.microsoft.com/office/drawing/2014/main" id="{9B5CE07E-25A7-C64F-39A5-8E8822A267C2}"/>
                  </a:ext>
                </a:extLst>
              </p:cNvPr>
              <p:cNvPicPr/>
              <p:nvPr/>
            </p:nvPicPr>
            <p:blipFill>
              <a:blip r:embed="rId5"/>
              <a:stretch>
                <a:fillRect/>
              </a:stretch>
            </p:blipFill>
            <p:spPr>
              <a:xfrm>
                <a:off x="2558248" y="2028651"/>
                <a:ext cx="391680" cy="2354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 name="Ink 2">
                <a:extLst>
                  <a:ext uri="{FF2B5EF4-FFF2-40B4-BE49-F238E27FC236}">
                    <a16:creationId xmlns:a16="http://schemas.microsoft.com/office/drawing/2014/main" id="{7B95395A-EAD6-4520-8AA9-8450C97C3D8E}"/>
                  </a:ext>
                </a:extLst>
              </p14:cNvPr>
              <p14:cNvContentPartPr/>
              <p14:nvPr/>
            </p14:nvContentPartPr>
            <p14:xfrm>
              <a:off x="2630608" y="2378211"/>
              <a:ext cx="262800" cy="19800"/>
            </p14:xfrm>
          </p:contentPart>
        </mc:Choice>
        <mc:Fallback xmlns="">
          <p:pic>
            <p:nvPicPr>
              <p:cNvPr id="3" name="Ink 2">
                <a:extLst>
                  <a:ext uri="{FF2B5EF4-FFF2-40B4-BE49-F238E27FC236}">
                    <a16:creationId xmlns:a16="http://schemas.microsoft.com/office/drawing/2014/main" id="{7B95395A-EAD6-4520-8AA9-8450C97C3D8E}"/>
                  </a:ext>
                </a:extLst>
              </p:cNvPr>
              <p:cNvPicPr/>
              <p:nvPr/>
            </p:nvPicPr>
            <p:blipFill>
              <a:blip r:embed="rId7"/>
              <a:stretch>
                <a:fillRect/>
              </a:stretch>
            </p:blipFill>
            <p:spPr>
              <a:xfrm>
                <a:off x="2576968" y="2270211"/>
                <a:ext cx="370440" cy="2354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CE859247-8439-7FEC-7575-5BB04D5FD590}"/>
                  </a:ext>
                </a:extLst>
              </p14:cNvPr>
              <p14:cNvContentPartPr/>
              <p14:nvPr/>
            </p14:nvContentPartPr>
            <p14:xfrm>
              <a:off x="1912768" y="2136291"/>
              <a:ext cx="290520" cy="75600"/>
            </p14:xfrm>
          </p:contentPart>
        </mc:Choice>
        <mc:Fallback xmlns="">
          <p:pic>
            <p:nvPicPr>
              <p:cNvPr id="8" name="Ink 7">
                <a:extLst>
                  <a:ext uri="{FF2B5EF4-FFF2-40B4-BE49-F238E27FC236}">
                    <a16:creationId xmlns:a16="http://schemas.microsoft.com/office/drawing/2014/main" id="{CE859247-8439-7FEC-7575-5BB04D5FD590}"/>
                  </a:ext>
                </a:extLst>
              </p:cNvPr>
              <p:cNvPicPr/>
              <p:nvPr/>
            </p:nvPicPr>
            <p:blipFill>
              <a:blip r:embed="rId9"/>
              <a:stretch>
                <a:fillRect/>
              </a:stretch>
            </p:blipFill>
            <p:spPr>
              <a:xfrm>
                <a:off x="1858768" y="2028651"/>
                <a:ext cx="398160" cy="2912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525C0795-4638-5D29-56B8-CAEEDE194CA3}"/>
                  </a:ext>
                </a:extLst>
              </p14:cNvPr>
              <p14:cNvContentPartPr/>
              <p14:nvPr/>
            </p14:nvContentPartPr>
            <p14:xfrm>
              <a:off x="1903048" y="2378571"/>
              <a:ext cx="293400" cy="7920"/>
            </p14:xfrm>
          </p:contentPart>
        </mc:Choice>
        <mc:Fallback xmlns="">
          <p:pic>
            <p:nvPicPr>
              <p:cNvPr id="9" name="Ink 8">
                <a:extLst>
                  <a:ext uri="{FF2B5EF4-FFF2-40B4-BE49-F238E27FC236}">
                    <a16:creationId xmlns:a16="http://schemas.microsoft.com/office/drawing/2014/main" id="{525C0795-4638-5D29-56B8-CAEEDE194CA3}"/>
                  </a:ext>
                </a:extLst>
              </p:cNvPr>
              <p:cNvPicPr/>
              <p:nvPr/>
            </p:nvPicPr>
            <p:blipFill>
              <a:blip r:embed="rId11"/>
              <a:stretch>
                <a:fillRect/>
              </a:stretch>
            </p:blipFill>
            <p:spPr>
              <a:xfrm>
                <a:off x="1849048" y="2270931"/>
                <a:ext cx="401040" cy="223560"/>
              </a:xfrm>
              <a:prstGeom prst="rect">
                <a:avLst/>
              </a:prstGeom>
            </p:spPr>
          </p:pic>
        </mc:Fallback>
      </mc:AlternateContent>
      <p:pic>
        <p:nvPicPr>
          <p:cNvPr id="11" name="Picture 10">
            <a:extLst>
              <a:ext uri="{FF2B5EF4-FFF2-40B4-BE49-F238E27FC236}">
                <a16:creationId xmlns:a16="http://schemas.microsoft.com/office/drawing/2014/main" id="{13DDA629-411D-D639-97F3-2FFC47518C3D}"/>
              </a:ext>
            </a:extLst>
          </p:cNvPr>
          <p:cNvPicPr>
            <a:picLocks noChangeAspect="1"/>
          </p:cNvPicPr>
          <p:nvPr/>
        </p:nvPicPr>
        <p:blipFill>
          <a:blip r:embed="rId12"/>
          <a:stretch>
            <a:fillRect/>
          </a:stretch>
        </p:blipFill>
        <p:spPr>
          <a:xfrm>
            <a:off x="11384242" y="0"/>
            <a:ext cx="847417" cy="877900"/>
          </a:xfrm>
          <a:prstGeom prst="rect">
            <a:avLst/>
          </a:prstGeom>
        </p:spPr>
      </p:pic>
    </p:spTree>
    <p:extLst>
      <p:ext uri="{BB962C8B-B14F-4D97-AF65-F5344CB8AC3E}">
        <p14:creationId xmlns:p14="http://schemas.microsoft.com/office/powerpoint/2010/main" val="19703751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9173935F-D18E-8B13-6FDA-3796CA4F4F31}"/>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15A7AC3B-A2C0-649B-955A-9E323D619C42}"/>
              </a:ext>
            </a:extLst>
          </p:cNvPr>
          <p:cNvSpPr>
            <a:spLocks noGrp="1"/>
          </p:cNvSpPr>
          <p:nvPr>
            <p:ph type="sldNum" sz="quarter" idx="11"/>
          </p:nvPr>
        </p:nvSpPr>
        <p:spPr/>
        <p:txBody>
          <a:bodyPr/>
          <a:lstStyle/>
          <a:p>
            <a:fld id="{09A01C0A-2BB6-49E7-91A3-DCB9F9F59583}" type="slidenum">
              <a:rPr lang="en-US" sz="2000" smtClean="0"/>
              <a:pPr/>
              <a:t>16</a:t>
            </a:fld>
            <a:endParaRPr lang="en-US" sz="2000" dirty="0"/>
          </a:p>
        </p:txBody>
      </p:sp>
      <p:pic>
        <p:nvPicPr>
          <p:cNvPr id="6" name="Picture 5">
            <a:extLst>
              <a:ext uri="{FF2B5EF4-FFF2-40B4-BE49-F238E27FC236}">
                <a16:creationId xmlns:a16="http://schemas.microsoft.com/office/drawing/2014/main" id="{92DED1C7-241C-8616-4089-86E0D3690A09}"/>
              </a:ext>
            </a:extLst>
          </p:cNvPr>
          <p:cNvPicPr>
            <a:picLocks noChangeAspect="1"/>
          </p:cNvPicPr>
          <p:nvPr/>
        </p:nvPicPr>
        <p:blipFill>
          <a:blip r:embed="rId2"/>
          <a:stretch>
            <a:fillRect/>
          </a:stretch>
        </p:blipFill>
        <p:spPr>
          <a:xfrm>
            <a:off x="1414854" y="173395"/>
            <a:ext cx="8363627" cy="6196275"/>
          </a:xfrm>
          <a:prstGeom prst="rect">
            <a:avLst/>
          </a:prstGeom>
        </p:spPr>
      </p:pic>
      <p:pic>
        <p:nvPicPr>
          <p:cNvPr id="3" name="Picture 2">
            <a:extLst>
              <a:ext uri="{FF2B5EF4-FFF2-40B4-BE49-F238E27FC236}">
                <a16:creationId xmlns:a16="http://schemas.microsoft.com/office/drawing/2014/main" id="{55498EF9-A478-9CF9-0BEE-67E68FF26932}"/>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2652975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75ED54CD-665D-E5C0-E466-41A418830FA1}"/>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5A588468-8284-39B3-B972-2C1874099EF8}"/>
              </a:ext>
            </a:extLst>
          </p:cNvPr>
          <p:cNvSpPr>
            <a:spLocks noGrp="1"/>
          </p:cNvSpPr>
          <p:nvPr>
            <p:ph type="sldNum" sz="quarter" idx="11"/>
          </p:nvPr>
        </p:nvSpPr>
        <p:spPr/>
        <p:txBody>
          <a:bodyPr/>
          <a:lstStyle/>
          <a:p>
            <a:fld id="{09A01C0A-2BB6-49E7-91A3-DCB9F9F59583}" type="slidenum">
              <a:rPr lang="en-US" sz="2000" smtClean="0"/>
              <a:pPr/>
              <a:t>17</a:t>
            </a:fld>
            <a:endParaRPr lang="en-US" sz="2000" dirty="0"/>
          </a:p>
        </p:txBody>
      </p:sp>
      <p:pic>
        <p:nvPicPr>
          <p:cNvPr id="7" name="Picture 6">
            <a:extLst>
              <a:ext uri="{FF2B5EF4-FFF2-40B4-BE49-F238E27FC236}">
                <a16:creationId xmlns:a16="http://schemas.microsoft.com/office/drawing/2014/main" id="{AE58A524-401E-E8A0-AC3D-00C41E8BAEBC}"/>
              </a:ext>
            </a:extLst>
          </p:cNvPr>
          <p:cNvPicPr>
            <a:picLocks noChangeAspect="1"/>
          </p:cNvPicPr>
          <p:nvPr/>
        </p:nvPicPr>
        <p:blipFill>
          <a:blip r:embed="rId2"/>
          <a:stretch>
            <a:fillRect/>
          </a:stretch>
        </p:blipFill>
        <p:spPr>
          <a:xfrm>
            <a:off x="654225" y="789539"/>
            <a:ext cx="9862457" cy="5278921"/>
          </a:xfrm>
          <a:prstGeom prst="rect">
            <a:avLst/>
          </a:prstGeom>
        </p:spPr>
      </p:pic>
      <p:pic>
        <p:nvPicPr>
          <p:cNvPr id="3" name="Picture 2">
            <a:extLst>
              <a:ext uri="{FF2B5EF4-FFF2-40B4-BE49-F238E27FC236}">
                <a16:creationId xmlns:a16="http://schemas.microsoft.com/office/drawing/2014/main" id="{35AF1F24-06E9-7BF6-821F-8506A422810E}"/>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15636158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2ADB9-A487-DFEF-3636-DA042434134F}"/>
              </a:ext>
            </a:extLst>
          </p:cNvPr>
          <p:cNvSpPr>
            <a:spLocks noGrp="1"/>
          </p:cNvSpPr>
          <p:nvPr>
            <p:ph type="title"/>
          </p:nvPr>
        </p:nvSpPr>
        <p:spPr>
          <a:xfrm>
            <a:off x="1124231" y="1030147"/>
            <a:ext cx="10126362" cy="683403"/>
          </a:xfrm>
        </p:spPr>
        <p:txBody>
          <a:bodyPr/>
          <a:lstStyle/>
          <a:p>
            <a:r>
              <a:rPr lang="en-US" dirty="0"/>
              <a:t>temperature changes</a:t>
            </a:r>
            <a:br>
              <a:rPr lang="en-US" dirty="0"/>
            </a:br>
            <a:br>
              <a:rPr lang="en-US" dirty="0"/>
            </a:br>
            <a:endParaRPr lang="fa-IR" dirty="0"/>
          </a:p>
        </p:txBody>
      </p:sp>
      <p:sp>
        <p:nvSpPr>
          <p:cNvPr id="4" name="Footer Placeholder 3">
            <a:extLst>
              <a:ext uri="{FF2B5EF4-FFF2-40B4-BE49-F238E27FC236}">
                <a16:creationId xmlns:a16="http://schemas.microsoft.com/office/drawing/2014/main" id="{27B5E009-6B46-35F5-9F7B-20BAE01A3469}"/>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436AD592-99EE-F30E-A970-8A501B15AD7B}"/>
              </a:ext>
            </a:extLst>
          </p:cNvPr>
          <p:cNvSpPr>
            <a:spLocks noGrp="1"/>
          </p:cNvSpPr>
          <p:nvPr>
            <p:ph type="sldNum" sz="quarter" idx="11"/>
          </p:nvPr>
        </p:nvSpPr>
        <p:spPr/>
        <p:txBody>
          <a:bodyPr/>
          <a:lstStyle/>
          <a:p>
            <a:fld id="{09A01C0A-2BB6-49E7-91A3-DCB9F9F59583}" type="slidenum">
              <a:rPr lang="en-US" sz="2000" smtClean="0"/>
              <a:pPr/>
              <a:t>18</a:t>
            </a:fld>
            <a:endParaRPr lang="en-US" sz="2000" dirty="0"/>
          </a:p>
        </p:txBody>
      </p:sp>
      <p:pic>
        <p:nvPicPr>
          <p:cNvPr id="7" name="Content Placeholder 5">
            <a:extLst>
              <a:ext uri="{FF2B5EF4-FFF2-40B4-BE49-F238E27FC236}">
                <a16:creationId xmlns:a16="http://schemas.microsoft.com/office/drawing/2014/main" id="{4310D798-4A1A-DA8C-15F8-52F538189C3E}"/>
              </a:ext>
            </a:extLst>
          </p:cNvPr>
          <p:cNvPicPr>
            <a:picLocks noGrp="1" noChangeAspect="1"/>
          </p:cNvPicPr>
          <p:nvPr>
            <p:ph sz="half" idx="2"/>
          </p:nvPr>
        </p:nvPicPr>
        <p:blipFill>
          <a:blip r:embed="rId2"/>
          <a:stretch>
            <a:fillRect/>
          </a:stretch>
        </p:blipFill>
        <p:spPr>
          <a:xfrm>
            <a:off x="3055716" y="1939731"/>
            <a:ext cx="6080344" cy="4351338"/>
          </a:xfrm>
          <a:prstGeom prst="rect">
            <a:avLst/>
          </a:prstGeom>
        </p:spPr>
      </p:pic>
      <p:pic>
        <p:nvPicPr>
          <p:cNvPr id="6" name="Picture 5">
            <a:extLst>
              <a:ext uri="{FF2B5EF4-FFF2-40B4-BE49-F238E27FC236}">
                <a16:creationId xmlns:a16="http://schemas.microsoft.com/office/drawing/2014/main" id="{E0A4C49B-E876-7D85-49EB-BD4046824F5F}"/>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2255096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504EC67A-7B9D-D689-FCFA-FD181AF00C7D}"/>
              </a:ext>
            </a:extLst>
          </p:cNvPr>
          <p:cNvPicPr>
            <a:picLocks noGrp="1" noChangeAspect="1"/>
          </p:cNvPicPr>
          <p:nvPr>
            <p:ph sz="half" idx="2"/>
          </p:nvPr>
        </p:nvPicPr>
        <p:blipFill>
          <a:blip r:embed="rId2"/>
          <a:stretch>
            <a:fillRect/>
          </a:stretch>
        </p:blipFill>
        <p:spPr>
          <a:xfrm>
            <a:off x="1446244" y="252331"/>
            <a:ext cx="7501813" cy="6122169"/>
          </a:xfrm>
          <a:prstGeom prst="rect">
            <a:avLst/>
          </a:prstGeom>
        </p:spPr>
      </p:pic>
      <p:sp>
        <p:nvSpPr>
          <p:cNvPr id="4" name="Footer Placeholder 3">
            <a:extLst>
              <a:ext uri="{FF2B5EF4-FFF2-40B4-BE49-F238E27FC236}">
                <a16:creationId xmlns:a16="http://schemas.microsoft.com/office/drawing/2014/main" id="{512EA0FA-3364-EEDF-5168-78960470652A}"/>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B5499F8C-C585-0862-22F4-7CFAF827954E}"/>
              </a:ext>
            </a:extLst>
          </p:cNvPr>
          <p:cNvSpPr>
            <a:spLocks noGrp="1"/>
          </p:cNvSpPr>
          <p:nvPr>
            <p:ph type="sldNum" sz="quarter" idx="11"/>
          </p:nvPr>
        </p:nvSpPr>
        <p:spPr/>
        <p:txBody>
          <a:bodyPr/>
          <a:lstStyle/>
          <a:p>
            <a:fld id="{09A01C0A-2BB6-49E7-91A3-DCB9F9F59583}" type="slidenum">
              <a:rPr lang="en-US" sz="2000" smtClean="0"/>
              <a:pPr/>
              <a:t>19</a:t>
            </a:fld>
            <a:endParaRPr lang="en-US" sz="2000" dirty="0"/>
          </a:p>
        </p:txBody>
      </p:sp>
      <p:pic>
        <p:nvPicPr>
          <p:cNvPr id="3" name="Picture 2">
            <a:extLst>
              <a:ext uri="{FF2B5EF4-FFF2-40B4-BE49-F238E27FC236}">
                <a16:creationId xmlns:a16="http://schemas.microsoft.com/office/drawing/2014/main" id="{5FCF1FEC-5DD7-DEA2-854B-2CC377AFFC1D}"/>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2698408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dirty="0">
                <a:solidFill>
                  <a:schemeClr val="bg1"/>
                </a:solidFill>
              </a:rPr>
              <a:t>INTRO</a:t>
            </a:r>
          </a:p>
        </p:txBody>
      </p:sp>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708998" y="81453"/>
            <a:ext cx="4737399" cy="5538362"/>
          </a:xfrm>
        </p:spPr>
        <p:txBody>
          <a:bodyPr/>
          <a:lstStyle/>
          <a:p>
            <a:pPr algn="l"/>
            <a:r>
              <a:rPr lang="fa-IR" dirty="0"/>
              <a:t> </a:t>
            </a:r>
            <a:r>
              <a:rPr lang="en-US" dirty="0"/>
              <a:t>Skyline Plaza was a large complex located in Bailey's Crossroads, Virginia which included eight apartment buildings, six office buildings, a hotel, and a shopping center. In the midst of construction </a:t>
            </a:r>
            <a:r>
              <a:rPr lang="en-US" b="1" dirty="0"/>
              <a:t>on March 2, 1973</a:t>
            </a:r>
            <a:r>
              <a:rPr lang="en-US" dirty="0"/>
              <a:t>, one apartment building (A-4) and the parking garage adjoining it collapsed. The incident occurred at around 2:30 in the afternoon and resulted in the </a:t>
            </a:r>
            <a:r>
              <a:rPr lang="en-US" b="1" dirty="0"/>
              <a:t>death of 14 construction workers and the injury of 34 others.</a:t>
            </a:r>
          </a:p>
          <a:p>
            <a:pPr algn="l"/>
            <a:r>
              <a:rPr lang="en-US" dirty="0"/>
              <a:t>The reconstruction of the Skyline Plaza began in 1974 and was completed in 1976. The rebuilt apartment building was renamed Skyline House and is still standing today</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z="2000" smtClean="0"/>
              <a:pPr/>
              <a:t>2</a:t>
            </a:fld>
            <a:endParaRPr lang="en-US" sz="2000" dirty="0"/>
          </a:p>
        </p:txBody>
      </p:sp>
      <p:pic>
        <p:nvPicPr>
          <p:cNvPr id="5" name="Picture 4">
            <a:extLst>
              <a:ext uri="{FF2B5EF4-FFF2-40B4-BE49-F238E27FC236}">
                <a16:creationId xmlns:a16="http://schemas.microsoft.com/office/drawing/2014/main" id="{6E251D37-B5F6-3E16-EBCF-9435EC276F79}"/>
              </a:ext>
            </a:extLst>
          </p:cNvPr>
          <p:cNvPicPr>
            <a:picLocks noChangeAspect="1"/>
          </p:cNvPicPr>
          <p:nvPr/>
        </p:nvPicPr>
        <p:blipFill>
          <a:blip r:embed="rId2"/>
          <a:stretch>
            <a:fillRect/>
          </a:stretch>
        </p:blipFill>
        <p:spPr>
          <a:xfrm>
            <a:off x="966276" y="2458213"/>
            <a:ext cx="5385964" cy="3271838"/>
          </a:xfrm>
          <a:prstGeom prst="rect">
            <a:avLst/>
          </a:prstGeom>
        </p:spPr>
      </p:pic>
      <p:pic>
        <p:nvPicPr>
          <p:cNvPr id="6" name="Picture 5">
            <a:extLst>
              <a:ext uri="{FF2B5EF4-FFF2-40B4-BE49-F238E27FC236}">
                <a16:creationId xmlns:a16="http://schemas.microsoft.com/office/drawing/2014/main" id="{CAF1087C-F37C-95C3-92A2-D4DBE67BE4B3}"/>
              </a:ext>
            </a:extLst>
          </p:cNvPr>
          <p:cNvPicPr>
            <a:picLocks noChangeAspect="1"/>
          </p:cNvPicPr>
          <p:nvPr/>
        </p:nvPicPr>
        <p:blipFill>
          <a:blip r:embed="rId3"/>
          <a:stretch>
            <a:fillRect/>
          </a:stretch>
        </p:blipFill>
        <p:spPr>
          <a:xfrm>
            <a:off x="11344582" y="0"/>
            <a:ext cx="847417" cy="877900"/>
          </a:xfrm>
          <a:prstGeom prst="rect">
            <a:avLst/>
          </a:prstGeom>
        </p:spPr>
      </p:pic>
    </p:spTree>
    <p:extLst>
      <p:ext uri="{BB962C8B-B14F-4D97-AF65-F5344CB8AC3E}">
        <p14:creationId xmlns:p14="http://schemas.microsoft.com/office/powerpoint/2010/main" val="6125001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79E6A6A-EE14-58AA-28DB-1C3A47F3F24F}"/>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55B0F0EF-D854-6F2B-4EDD-3DB1477A877F}"/>
              </a:ext>
            </a:extLst>
          </p:cNvPr>
          <p:cNvSpPr>
            <a:spLocks noGrp="1"/>
          </p:cNvSpPr>
          <p:nvPr>
            <p:ph type="sldNum" sz="quarter" idx="11"/>
          </p:nvPr>
        </p:nvSpPr>
        <p:spPr/>
        <p:txBody>
          <a:bodyPr/>
          <a:lstStyle/>
          <a:p>
            <a:fld id="{09A01C0A-2BB6-49E7-91A3-DCB9F9F59583}" type="slidenum">
              <a:rPr lang="en-US" sz="2000" smtClean="0"/>
              <a:pPr/>
              <a:t>20</a:t>
            </a:fld>
            <a:endParaRPr lang="en-US" sz="2000" dirty="0"/>
          </a:p>
        </p:txBody>
      </p:sp>
      <p:pic>
        <p:nvPicPr>
          <p:cNvPr id="6" name="Picture 5">
            <a:extLst>
              <a:ext uri="{FF2B5EF4-FFF2-40B4-BE49-F238E27FC236}">
                <a16:creationId xmlns:a16="http://schemas.microsoft.com/office/drawing/2014/main" id="{C7309C34-33A6-64C0-F211-28CE4E0D3CCD}"/>
              </a:ext>
            </a:extLst>
          </p:cNvPr>
          <p:cNvPicPr>
            <a:picLocks noChangeAspect="1"/>
          </p:cNvPicPr>
          <p:nvPr/>
        </p:nvPicPr>
        <p:blipFill>
          <a:blip r:embed="rId2"/>
          <a:stretch>
            <a:fillRect/>
          </a:stretch>
        </p:blipFill>
        <p:spPr>
          <a:xfrm>
            <a:off x="1147341" y="1196292"/>
            <a:ext cx="9897317" cy="4465415"/>
          </a:xfrm>
          <a:prstGeom prst="rect">
            <a:avLst/>
          </a:prstGeom>
        </p:spPr>
      </p:pic>
      <p:pic>
        <p:nvPicPr>
          <p:cNvPr id="3" name="Picture 2">
            <a:extLst>
              <a:ext uri="{FF2B5EF4-FFF2-40B4-BE49-F238E27FC236}">
                <a16:creationId xmlns:a16="http://schemas.microsoft.com/office/drawing/2014/main" id="{A65BDAAF-A060-36F6-1768-8D68E0DF36B3}"/>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32469468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B388E-2DC4-CA69-1094-26B25CA1DEE7}"/>
              </a:ext>
            </a:extLst>
          </p:cNvPr>
          <p:cNvSpPr>
            <a:spLocks noGrp="1"/>
          </p:cNvSpPr>
          <p:nvPr>
            <p:ph type="title"/>
          </p:nvPr>
        </p:nvSpPr>
        <p:spPr>
          <a:xfrm>
            <a:off x="741503" y="475085"/>
            <a:ext cx="10122632" cy="652054"/>
          </a:xfrm>
        </p:spPr>
        <p:txBody>
          <a:bodyPr/>
          <a:lstStyle/>
          <a:p>
            <a:r>
              <a:rPr lang="en-US" dirty="0"/>
              <a:t>Reinforcing steel</a:t>
            </a:r>
            <a:endParaRPr lang="fa-IR" dirty="0"/>
          </a:p>
        </p:txBody>
      </p:sp>
      <p:sp>
        <p:nvSpPr>
          <p:cNvPr id="4" name="Footer Placeholder 3">
            <a:extLst>
              <a:ext uri="{FF2B5EF4-FFF2-40B4-BE49-F238E27FC236}">
                <a16:creationId xmlns:a16="http://schemas.microsoft.com/office/drawing/2014/main" id="{685F4497-E02A-A870-3BBE-55B880F958C0}"/>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84C3DC67-089C-89CE-AE3B-085A70402557}"/>
              </a:ext>
            </a:extLst>
          </p:cNvPr>
          <p:cNvSpPr>
            <a:spLocks noGrp="1"/>
          </p:cNvSpPr>
          <p:nvPr>
            <p:ph type="sldNum" sz="quarter" idx="11"/>
          </p:nvPr>
        </p:nvSpPr>
        <p:spPr/>
        <p:txBody>
          <a:bodyPr/>
          <a:lstStyle/>
          <a:p>
            <a:fld id="{09A01C0A-2BB6-49E7-91A3-DCB9F9F59583}" type="slidenum">
              <a:rPr lang="en-US" sz="2000" smtClean="0"/>
              <a:pPr/>
              <a:t>21</a:t>
            </a:fld>
            <a:endParaRPr lang="en-US" sz="2000" dirty="0"/>
          </a:p>
        </p:txBody>
      </p:sp>
      <p:pic>
        <p:nvPicPr>
          <p:cNvPr id="6" name="Content Placeholder 5">
            <a:extLst>
              <a:ext uri="{FF2B5EF4-FFF2-40B4-BE49-F238E27FC236}">
                <a16:creationId xmlns:a16="http://schemas.microsoft.com/office/drawing/2014/main" id="{11E0D66C-DAE0-2F47-3E7A-83E675FE24D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41503" y="1320801"/>
            <a:ext cx="4614268" cy="5395347"/>
          </a:xfrm>
          <a:prstGeom prst="rect">
            <a:avLst/>
          </a:prstGeom>
        </p:spPr>
      </p:pic>
      <p:sp>
        <p:nvSpPr>
          <p:cNvPr id="8" name="TextBox 7">
            <a:extLst>
              <a:ext uri="{FF2B5EF4-FFF2-40B4-BE49-F238E27FC236}">
                <a16:creationId xmlns:a16="http://schemas.microsoft.com/office/drawing/2014/main" id="{6445057E-B5B9-8CAF-AF97-20F315742447}"/>
              </a:ext>
            </a:extLst>
          </p:cNvPr>
          <p:cNvSpPr txBox="1"/>
          <p:nvPr/>
        </p:nvSpPr>
        <p:spPr>
          <a:xfrm>
            <a:off x="5355771" y="2118049"/>
            <a:ext cx="6318449" cy="1264642"/>
          </a:xfrm>
          <a:prstGeom prst="rect">
            <a:avLst/>
          </a:prstGeom>
          <a:noFill/>
        </p:spPr>
        <p:txBody>
          <a:bodyPr wrap="square">
            <a:spAutoFit/>
          </a:bodyPr>
          <a:lstStyle/>
          <a:p>
            <a:pPr algn="r" rtl="1">
              <a:lnSpc>
                <a:spcPct val="107000"/>
              </a:lnSpc>
              <a:spcAft>
                <a:spcPts val="800"/>
              </a:spcAft>
            </a:pPr>
            <a:r>
              <a:rPr lang="en-US" kern="100" dirty="0">
                <a:effectLst/>
                <a:latin typeface="Calibri" panose="020F0502020204030204" pitchFamily="34" charset="0"/>
                <a:ea typeface="Calibri" panose="020F0502020204030204" pitchFamily="34" charset="0"/>
                <a:cs typeface="Arial" panose="020B0604020202020204" pitchFamily="34" charset="0"/>
              </a:rPr>
              <a:t>The structural engineer generally called for reinforcing steel         with a </a:t>
            </a:r>
            <a:r>
              <a:rPr lang="en-US" b="1" kern="100" dirty="0">
                <a:effectLst/>
                <a:latin typeface="Calibri" panose="020F0502020204030204" pitchFamily="34" charset="0"/>
                <a:ea typeface="Calibri" panose="020F0502020204030204" pitchFamily="34" charset="0"/>
                <a:cs typeface="Arial" panose="020B0604020202020204" pitchFamily="34" charset="0"/>
              </a:rPr>
              <a:t>60,000</a:t>
            </a:r>
            <a:r>
              <a:rPr lang="en-US" kern="100" dirty="0">
                <a:effectLst/>
                <a:latin typeface="Calibri" panose="020F0502020204030204" pitchFamily="34" charset="0"/>
                <a:ea typeface="Calibri" panose="020F0502020204030204" pitchFamily="34" charset="0"/>
                <a:cs typeface="Arial" panose="020B0604020202020204" pitchFamily="34" charset="0"/>
              </a:rPr>
              <a:t> psi yield point and meeting the requirements</a:t>
            </a:r>
            <a:r>
              <a:rPr lang="en-US" kern="100" dirty="0">
                <a:effectLst/>
                <a:latin typeface="Arial" panose="020B0604020202020204" pitchFamily="34" charset="0"/>
                <a:ea typeface="Calibri" panose="020F0502020204030204" pitchFamily="34" charset="0"/>
                <a:cs typeface="Arial" panose="020B0604020202020204" pitchFamily="34" charset="0"/>
              </a:rPr>
              <a:t> </a:t>
            </a:r>
            <a:r>
              <a:rPr lang="en-US" kern="100" dirty="0">
                <a:effectLst/>
                <a:latin typeface="Calibri" panose="020F0502020204030204" pitchFamily="34" charset="0"/>
                <a:ea typeface="Calibri" panose="020F0502020204030204" pitchFamily="34" charset="0"/>
                <a:cs typeface="Arial" panose="020B0604020202020204" pitchFamily="34" charset="0"/>
              </a:rPr>
              <a:t> of ASTM A-615. The steel tested </a:t>
            </a:r>
            <a:r>
              <a:rPr lang="en-US" b="1" kern="100" dirty="0">
                <a:effectLst/>
                <a:latin typeface="Calibri" panose="020F0502020204030204" pitchFamily="34" charset="0"/>
                <a:ea typeface="Calibri" panose="020F0502020204030204" pitchFamily="34" charset="0"/>
                <a:cs typeface="Arial" panose="020B0604020202020204" pitchFamily="34" charset="0"/>
              </a:rPr>
              <a:t>satisfies the requirements </a:t>
            </a:r>
            <a:r>
              <a:rPr lang="en-US" kern="100" dirty="0">
                <a:effectLst/>
                <a:latin typeface="Calibri" panose="020F0502020204030204" pitchFamily="34" charset="0"/>
                <a:ea typeface="Calibri" panose="020F0502020204030204" pitchFamily="34" charset="0"/>
                <a:cs typeface="Arial" panose="020B0604020202020204" pitchFamily="34" charset="0"/>
              </a:rPr>
              <a:t>of that specification.                                                                                         </a:t>
            </a:r>
          </a:p>
        </p:txBody>
      </p:sp>
      <p:pic>
        <p:nvPicPr>
          <p:cNvPr id="7" name="Picture 6">
            <a:extLst>
              <a:ext uri="{FF2B5EF4-FFF2-40B4-BE49-F238E27FC236}">
                <a16:creationId xmlns:a16="http://schemas.microsoft.com/office/drawing/2014/main" id="{E17F245A-D82A-AB95-5887-A4F5E768F809}"/>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3918187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D3CA920-4A90-C907-9C86-F9EB804A2873}"/>
              </a:ext>
            </a:extLst>
          </p:cNvPr>
          <p:cNvSpPr>
            <a:spLocks noGrp="1"/>
          </p:cNvSpPr>
          <p:nvPr>
            <p:ph type="subTitle" idx="1"/>
          </p:nvPr>
        </p:nvSpPr>
        <p:spPr>
          <a:xfrm>
            <a:off x="5787341" y="123425"/>
            <a:ext cx="6020609" cy="6291068"/>
          </a:xfrm>
        </p:spPr>
        <p:txBody>
          <a:bodyPr/>
          <a:lstStyle/>
          <a:p>
            <a:r>
              <a:rPr lang="en-US" b="1" dirty="0">
                <a:solidFill>
                  <a:srgbClr val="FF0000"/>
                </a:solidFill>
              </a:rPr>
              <a:t>Case1:</a:t>
            </a:r>
            <a:r>
              <a:rPr lang="en-US" dirty="0"/>
              <a:t>All forms on the 22nd story were removed before the collapse. This essentially means that the 23rd floor slab </a:t>
            </a:r>
            <a:r>
              <a:rPr lang="en-US" b="1" dirty="0"/>
              <a:t>carried its own weight</a:t>
            </a:r>
            <a:r>
              <a:rPr lang="en-US" dirty="0"/>
              <a:t>, </a:t>
            </a:r>
            <a:r>
              <a:rPr lang="en-US" b="1" dirty="0"/>
              <a:t>the weight of the 24th floor slab</a:t>
            </a:r>
            <a:r>
              <a:rPr lang="en-US" dirty="0"/>
              <a:t>, and </a:t>
            </a:r>
            <a:r>
              <a:rPr lang="en-US" b="1" dirty="0"/>
              <a:t>the weight of the forms underneath the 24th floor slab</a:t>
            </a:r>
            <a:r>
              <a:rPr lang="en-US" dirty="0"/>
              <a:t>. </a:t>
            </a:r>
          </a:p>
          <a:p>
            <a:r>
              <a:rPr lang="en-US" b="1" dirty="0">
                <a:solidFill>
                  <a:srgbClr val="FF0000"/>
                </a:solidFill>
              </a:rPr>
              <a:t>Case2:</a:t>
            </a:r>
            <a:r>
              <a:rPr lang="en-US" dirty="0"/>
              <a:t>assumed the concrete to have attained its full 28-day design strength of </a:t>
            </a:r>
            <a:r>
              <a:rPr lang="en-US" b="1" dirty="0"/>
              <a:t>3000 psi.</a:t>
            </a:r>
          </a:p>
          <a:p>
            <a:r>
              <a:rPr lang="en-US" b="1" dirty="0">
                <a:solidFill>
                  <a:srgbClr val="FF0000"/>
                </a:solidFill>
              </a:rPr>
              <a:t>Case3:</a:t>
            </a:r>
            <a:r>
              <a:rPr lang="en-US" dirty="0"/>
              <a:t>Only some of the forms on the 22nd story were removed </a:t>
            </a:r>
            <a:r>
              <a:rPr lang="en-US" b="1" dirty="0"/>
              <a:t>which results in both the 22nd and 23rd floor slabs sharing the load from above.</a:t>
            </a:r>
            <a:endParaRPr lang="fa-IR" b="1" dirty="0"/>
          </a:p>
        </p:txBody>
      </p:sp>
      <p:sp>
        <p:nvSpPr>
          <p:cNvPr id="4" name="Footer Placeholder 3">
            <a:extLst>
              <a:ext uri="{FF2B5EF4-FFF2-40B4-BE49-F238E27FC236}">
                <a16:creationId xmlns:a16="http://schemas.microsoft.com/office/drawing/2014/main" id="{793B1210-1976-5A08-1607-3E1D640329B8}"/>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5300B536-AF5C-7F5A-6295-99919C797344}"/>
              </a:ext>
            </a:extLst>
          </p:cNvPr>
          <p:cNvSpPr>
            <a:spLocks noGrp="1"/>
          </p:cNvSpPr>
          <p:nvPr>
            <p:ph type="sldNum" sz="quarter" idx="11"/>
          </p:nvPr>
        </p:nvSpPr>
        <p:spPr/>
        <p:txBody>
          <a:bodyPr/>
          <a:lstStyle/>
          <a:p>
            <a:fld id="{09A01C0A-2BB6-49E7-91A3-DCB9F9F59583}" type="slidenum">
              <a:rPr lang="en-US" sz="2000" smtClean="0"/>
              <a:pPr/>
              <a:t>22</a:t>
            </a:fld>
            <a:endParaRPr lang="en-US" sz="2000" dirty="0"/>
          </a:p>
        </p:txBody>
      </p:sp>
      <p:pic>
        <p:nvPicPr>
          <p:cNvPr id="6" name="Picture 5">
            <a:extLst>
              <a:ext uri="{FF2B5EF4-FFF2-40B4-BE49-F238E27FC236}">
                <a16:creationId xmlns:a16="http://schemas.microsoft.com/office/drawing/2014/main" id="{833197AC-9063-0191-0612-5106CEFC126F}"/>
              </a:ext>
            </a:extLst>
          </p:cNvPr>
          <p:cNvPicPr>
            <a:picLocks noChangeAspect="1"/>
          </p:cNvPicPr>
          <p:nvPr/>
        </p:nvPicPr>
        <p:blipFill>
          <a:blip r:embed="rId2"/>
          <a:stretch>
            <a:fillRect/>
          </a:stretch>
        </p:blipFill>
        <p:spPr>
          <a:xfrm>
            <a:off x="11448083" y="0"/>
            <a:ext cx="783576" cy="811763"/>
          </a:xfrm>
          <a:prstGeom prst="rect">
            <a:avLst/>
          </a:prstGeom>
        </p:spPr>
      </p:pic>
    </p:spTree>
    <p:extLst>
      <p:ext uri="{BB962C8B-B14F-4D97-AF65-F5344CB8AC3E}">
        <p14:creationId xmlns:p14="http://schemas.microsoft.com/office/powerpoint/2010/main" val="11411651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7D43D-DFE1-4028-3898-A0C555706DAF}"/>
              </a:ext>
            </a:extLst>
          </p:cNvPr>
          <p:cNvSpPr>
            <a:spLocks noGrp="1"/>
          </p:cNvSpPr>
          <p:nvPr>
            <p:ph type="title"/>
          </p:nvPr>
        </p:nvSpPr>
        <p:spPr/>
        <p:txBody>
          <a:bodyPr/>
          <a:lstStyle/>
          <a:p>
            <a:r>
              <a:rPr lang="en-US" dirty="0"/>
              <a:t>Moment control</a:t>
            </a:r>
            <a:endParaRPr lang="fa-IR" dirty="0"/>
          </a:p>
        </p:txBody>
      </p:sp>
      <p:sp>
        <p:nvSpPr>
          <p:cNvPr id="4" name="Footer Placeholder 3">
            <a:extLst>
              <a:ext uri="{FF2B5EF4-FFF2-40B4-BE49-F238E27FC236}">
                <a16:creationId xmlns:a16="http://schemas.microsoft.com/office/drawing/2014/main" id="{95D51DBA-C20E-69C3-E38B-BDAA8377AED5}"/>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F0B983A1-F63B-6AC7-1FE8-1A13F6ACF10B}"/>
              </a:ext>
            </a:extLst>
          </p:cNvPr>
          <p:cNvSpPr>
            <a:spLocks noGrp="1"/>
          </p:cNvSpPr>
          <p:nvPr>
            <p:ph type="sldNum" sz="quarter" idx="11"/>
          </p:nvPr>
        </p:nvSpPr>
        <p:spPr/>
        <p:txBody>
          <a:bodyPr/>
          <a:lstStyle/>
          <a:p>
            <a:fld id="{09A01C0A-2BB6-49E7-91A3-DCB9F9F59583}" type="slidenum">
              <a:rPr lang="en-US" sz="2000" smtClean="0"/>
              <a:pPr/>
              <a:t>23</a:t>
            </a:fld>
            <a:endParaRPr lang="en-US" sz="2000" dirty="0"/>
          </a:p>
        </p:txBody>
      </p:sp>
      <p:pic>
        <p:nvPicPr>
          <p:cNvPr id="6" name="Content Placeholder 5">
            <a:extLst>
              <a:ext uri="{FF2B5EF4-FFF2-40B4-BE49-F238E27FC236}">
                <a16:creationId xmlns:a16="http://schemas.microsoft.com/office/drawing/2014/main" id="{A53B5BE0-B830-FC3D-81BF-DB851CC6C979}"/>
              </a:ext>
            </a:extLst>
          </p:cNvPr>
          <p:cNvPicPr>
            <a:picLocks noGrp="1" noChangeAspect="1"/>
          </p:cNvPicPr>
          <p:nvPr>
            <p:ph sz="half" idx="2"/>
          </p:nvPr>
        </p:nvPicPr>
        <p:blipFill>
          <a:blip r:embed="rId2"/>
          <a:stretch>
            <a:fillRect/>
          </a:stretch>
        </p:blipFill>
        <p:spPr>
          <a:xfrm>
            <a:off x="718266" y="1791477"/>
            <a:ext cx="5258936" cy="4499592"/>
          </a:xfrm>
          <a:prstGeom prst="rect">
            <a:avLst/>
          </a:prstGeom>
        </p:spPr>
      </p:pic>
      <p:sp>
        <p:nvSpPr>
          <p:cNvPr id="8" name="TextBox 7">
            <a:extLst>
              <a:ext uri="{FF2B5EF4-FFF2-40B4-BE49-F238E27FC236}">
                <a16:creationId xmlns:a16="http://schemas.microsoft.com/office/drawing/2014/main" id="{4FFAA92F-3E73-31DE-8530-CECE28558803}"/>
              </a:ext>
            </a:extLst>
          </p:cNvPr>
          <p:cNvSpPr txBox="1"/>
          <p:nvPr/>
        </p:nvSpPr>
        <p:spPr>
          <a:xfrm>
            <a:off x="6096000" y="1791477"/>
            <a:ext cx="5593152" cy="2256323"/>
          </a:xfrm>
          <a:prstGeom prst="rect">
            <a:avLst/>
          </a:prstGeom>
          <a:noFill/>
        </p:spPr>
        <p:txBody>
          <a:bodyPr wrap="square">
            <a:spAutoFit/>
          </a:bodyPr>
          <a:lstStyle/>
          <a:p>
            <a:pPr rtl="1">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negative moment at the critical section near column 31 (node 258) was about 9.2 ft-kips/ft. The moment capacity of the  slab at this section, determined on the basis of reinforcement details in the contract drawings, was found to be about 8.4 ft -kips/ft.</a:t>
            </a:r>
          </a:p>
          <a:p>
            <a:pPr rtl="1">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indicating that the flexural capacity of the section was exceeded by about 10 percent.</a:t>
            </a:r>
          </a:p>
        </p:txBody>
      </p:sp>
      <p:pic>
        <p:nvPicPr>
          <p:cNvPr id="7" name="Picture 6">
            <a:extLst>
              <a:ext uri="{FF2B5EF4-FFF2-40B4-BE49-F238E27FC236}">
                <a16:creationId xmlns:a16="http://schemas.microsoft.com/office/drawing/2014/main" id="{89769DE9-9AD9-434C-3BF7-06047C4C268A}"/>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19478131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103747F3-1F4E-39DD-3C02-915F4E630E79}"/>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F103F92A-7D8C-2E68-43C8-7D604CABBC84}"/>
              </a:ext>
            </a:extLst>
          </p:cNvPr>
          <p:cNvSpPr>
            <a:spLocks noGrp="1"/>
          </p:cNvSpPr>
          <p:nvPr>
            <p:ph type="sldNum" sz="quarter" idx="11"/>
          </p:nvPr>
        </p:nvSpPr>
        <p:spPr/>
        <p:txBody>
          <a:bodyPr/>
          <a:lstStyle/>
          <a:p>
            <a:fld id="{09A01C0A-2BB6-49E7-91A3-DCB9F9F59583}" type="slidenum">
              <a:rPr lang="en-US" sz="2000" smtClean="0"/>
              <a:pPr/>
              <a:t>24</a:t>
            </a:fld>
            <a:endParaRPr lang="en-US" sz="2000" dirty="0"/>
          </a:p>
        </p:txBody>
      </p:sp>
      <p:pic>
        <p:nvPicPr>
          <p:cNvPr id="6" name="Content Placeholder 5">
            <a:extLst>
              <a:ext uri="{FF2B5EF4-FFF2-40B4-BE49-F238E27FC236}">
                <a16:creationId xmlns:a16="http://schemas.microsoft.com/office/drawing/2014/main" id="{993C7CB4-2EE7-E845-5C62-1AC338B02ED7}"/>
              </a:ext>
            </a:extLst>
          </p:cNvPr>
          <p:cNvPicPr>
            <a:picLocks noGrp="1" noChangeAspect="1"/>
          </p:cNvPicPr>
          <p:nvPr>
            <p:ph sz="half" idx="2"/>
          </p:nvPr>
        </p:nvPicPr>
        <p:blipFill>
          <a:blip r:embed="rId2"/>
          <a:stretch>
            <a:fillRect/>
          </a:stretch>
        </p:blipFill>
        <p:spPr>
          <a:xfrm>
            <a:off x="200708" y="932025"/>
            <a:ext cx="5037001" cy="3873240"/>
          </a:xfrm>
          <a:prstGeom prst="rect">
            <a:avLst/>
          </a:prstGeom>
        </p:spPr>
      </p:pic>
      <p:sp>
        <p:nvSpPr>
          <p:cNvPr id="8" name="TextBox 7">
            <a:extLst>
              <a:ext uri="{FF2B5EF4-FFF2-40B4-BE49-F238E27FC236}">
                <a16:creationId xmlns:a16="http://schemas.microsoft.com/office/drawing/2014/main" id="{CC53D3C4-0B54-DD17-C8C6-914432B0A1A0}"/>
              </a:ext>
            </a:extLst>
          </p:cNvPr>
          <p:cNvSpPr txBox="1"/>
          <p:nvPr/>
        </p:nvSpPr>
        <p:spPr>
          <a:xfrm>
            <a:off x="5561045" y="932025"/>
            <a:ext cx="5607698" cy="8016875"/>
          </a:xfrm>
          <a:prstGeom prst="rect">
            <a:avLst/>
          </a:prstGeom>
          <a:noFill/>
        </p:spPr>
        <p:txBody>
          <a:bodyPr wrap="square">
            <a:spAutoFit/>
          </a:bodyPr>
          <a:lstStyle/>
          <a:p>
            <a:pPr rtl="1">
              <a:lnSpc>
                <a:spcPct val="107000"/>
              </a:lnSpc>
              <a:spcAft>
                <a:spcPts val="800"/>
              </a:spcAft>
            </a:pPr>
            <a:r>
              <a:rPr lang="en-US" sz="2000" kern="100" dirty="0">
                <a:effectLst/>
                <a:latin typeface="Calibri" panose="020F0502020204030204" pitchFamily="34" charset="0"/>
                <a:ea typeface="Calibri" panose="020F0502020204030204" pitchFamily="34" charset="0"/>
                <a:cs typeface="Arial" panose="020B0604020202020204" pitchFamily="34" charset="0"/>
              </a:rPr>
              <a:t>Thus it is estimated that yielding occurred in the slab at column 31 and yielding propagated toward column 83.</a:t>
            </a:r>
          </a:p>
          <a:p>
            <a:pPr rtl="1">
              <a:lnSpc>
                <a:spcPct val="107000"/>
              </a:lnSpc>
              <a:spcAft>
                <a:spcPts val="800"/>
              </a:spcAft>
            </a:pPr>
            <a:r>
              <a:rPr lang="en-US" sz="20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However,</a:t>
            </a:r>
            <a:r>
              <a:rPr lang="en-US" sz="2000" dirty="0">
                <a:effectLst/>
                <a:latin typeface="Calibri" panose="020F0502020204030204" pitchFamily="34" charset="0"/>
                <a:ea typeface="Calibri" panose="020F0502020204030204" pitchFamily="34" charset="0"/>
                <a:cs typeface="Arial" panose="020B0604020202020204" pitchFamily="34" charset="0"/>
              </a:rPr>
              <a:t> this local yielding is not sufficient to cause a collapse mechanism of the 23rd story floor slab. In fact, a flat slab construction of the type used in Skyline Plaza building is generally recognized to have considerably greater moment capacity than the capacity at which the first local yielding occurs </a:t>
            </a:r>
            <a:r>
              <a:rPr lang="en-US" sz="2000" b="1" dirty="0">
                <a:effectLst/>
                <a:latin typeface="Calibri" panose="020F0502020204030204" pitchFamily="34" charset="0"/>
                <a:ea typeface="Calibri" panose="020F0502020204030204" pitchFamily="34" charset="0"/>
                <a:cs typeface="Arial" panose="020B0604020202020204" pitchFamily="34" charset="0"/>
              </a:rPr>
              <a:t>because of its inherent ability to redistribute peak moments to neighboring regions through the mechanism of yielding.</a:t>
            </a:r>
          </a:p>
          <a:p>
            <a:pPr rtl="1">
              <a:lnSpc>
                <a:spcPct val="107000"/>
              </a:lnSpc>
              <a:spcAft>
                <a:spcPts val="800"/>
              </a:spcAft>
            </a:pPr>
            <a:r>
              <a:rPr lang="en-US" sz="2000" kern="100" dirty="0">
                <a:effectLst/>
                <a:latin typeface="Calibri" panose="020F0502020204030204" pitchFamily="34" charset="0"/>
                <a:ea typeface="Calibri" panose="020F0502020204030204" pitchFamily="34" charset="0"/>
                <a:cs typeface="Arial" panose="020B0604020202020204" pitchFamily="34" charset="0"/>
              </a:rPr>
              <a:t>it is concluded that the initial mode of failure of either the 22rd or the 23rd floor slab was not flexural.</a:t>
            </a:r>
          </a:p>
          <a:p>
            <a:pPr rtl="1">
              <a:lnSpc>
                <a:spcPct val="107000"/>
              </a:lnSpc>
              <a:spcAft>
                <a:spcPts val="800"/>
              </a:spcAft>
            </a:pPr>
            <a:endParaRPr lang="en-US" kern="100" dirty="0">
              <a:latin typeface="Calibri" panose="020F0502020204030204" pitchFamily="34" charset="0"/>
              <a:ea typeface="Calibri" panose="020F0502020204030204" pitchFamily="34" charset="0"/>
              <a:cs typeface="Arial" panose="020B0604020202020204" pitchFamily="34" charset="0"/>
            </a:endParaRPr>
          </a:p>
          <a:p>
            <a:pPr rtl="1">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rtl="1">
              <a:lnSpc>
                <a:spcPct val="107000"/>
              </a:lnSpc>
              <a:spcAft>
                <a:spcPts val="800"/>
              </a:spcAft>
            </a:pPr>
            <a:endParaRPr lang="en-US" kern="100" dirty="0">
              <a:latin typeface="Calibri" panose="020F0502020204030204" pitchFamily="34" charset="0"/>
              <a:ea typeface="Calibri" panose="020F0502020204030204" pitchFamily="34" charset="0"/>
              <a:cs typeface="Arial" panose="020B0604020202020204" pitchFamily="34" charset="0"/>
            </a:endParaRPr>
          </a:p>
          <a:p>
            <a:pPr rtl="1">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rtl="1">
              <a:lnSpc>
                <a:spcPct val="107000"/>
              </a:lnSpc>
              <a:spcAft>
                <a:spcPts val="800"/>
              </a:spcAft>
            </a:pPr>
            <a:endParaRPr lang="en-US" kern="100" dirty="0">
              <a:latin typeface="Calibri" panose="020F0502020204030204" pitchFamily="34" charset="0"/>
              <a:ea typeface="Calibri" panose="020F0502020204030204" pitchFamily="34" charset="0"/>
              <a:cs typeface="Arial" panose="020B0604020202020204" pitchFamily="34" charset="0"/>
            </a:endParaRPr>
          </a:p>
          <a:p>
            <a:pPr rtl="1">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rtl="1">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1BD33A63-054B-140B-72DB-C644F856C41C}"/>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10719450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94151-7B10-F8E0-6AEB-377032C93EF7}"/>
              </a:ext>
            </a:extLst>
          </p:cNvPr>
          <p:cNvSpPr>
            <a:spLocks noGrp="1"/>
          </p:cNvSpPr>
          <p:nvPr>
            <p:ph type="title"/>
          </p:nvPr>
        </p:nvSpPr>
        <p:spPr>
          <a:xfrm>
            <a:off x="51654" y="240904"/>
            <a:ext cx="10122632" cy="652054"/>
          </a:xfrm>
        </p:spPr>
        <p:txBody>
          <a:bodyPr/>
          <a:lstStyle/>
          <a:p>
            <a:r>
              <a:rPr lang="en-US" dirty="0"/>
              <a:t>Shear control</a:t>
            </a:r>
            <a:endParaRPr lang="fa-IR" dirty="0"/>
          </a:p>
        </p:txBody>
      </p:sp>
      <p:pic>
        <p:nvPicPr>
          <p:cNvPr id="6" name="Content Placeholder 5">
            <a:extLst>
              <a:ext uri="{FF2B5EF4-FFF2-40B4-BE49-F238E27FC236}">
                <a16:creationId xmlns:a16="http://schemas.microsoft.com/office/drawing/2014/main" id="{EF2701BC-CB81-D5A2-747A-E0672A9BF9ED}"/>
              </a:ext>
            </a:extLst>
          </p:cNvPr>
          <p:cNvPicPr>
            <a:picLocks noGrp="1" noChangeAspect="1"/>
          </p:cNvPicPr>
          <p:nvPr>
            <p:ph sz="half" idx="2"/>
          </p:nvPr>
        </p:nvPicPr>
        <p:blipFill>
          <a:blip r:embed="rId2"/>
          <a:stretch>
            <a:fillRect/>
          </a:stretch>
        </p:blipFill>
        <p:spPr>
          <a:xfrm>
            <a:off x="2528597" y="1337307"/>
            <a:ext cx="5495525" cy="4953762"/>
          </a:xfrm>
          <a:prstGeom prst="rect">
            <a:avLst/>
          </a:prstGeom>
        </p:spPr>
      </p:pic>
      <p:sp>
        <p:nvSpPr>
          <p:cNvPr id="4" name="Footer Placeholder 3">
            <a:extLst>
              <a:ext uri="{FF2B5EF4-FFF2-40B4-BE49-F238E27FC236}">
                <a16:creationId xmlns:a16="http://schemas.microsoft.com/office/drawing/2014/main" id="{DAF05745-A861-A3ED-8DD8-AC94543176D7}"/>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8F76F680-382D-3C7F-5DDA-067070970CFA}"/>
              </a:ext>
            </a:extLst>
          </p:cNvPr>
          <p:cNvSpPr>
            <a:spLocks noGrp="1"/>
          </p:cNvSpPr>
          <p:nvPr>
            <p:ph type="sldNum" sz="quarter" idx="11"/>
          </p:nvPr>
        </p:nvSpPr>
        <p:spPr/>
        <p:txBody>
          <a:bodyPr/>
          <a:lstStyle/>
          <a:p>
            <a:fld id="{09A01C0A-2BB6-49E7-91A3-DCB9F9F59583}" type="slidenum">
              <a:rPr lang="en-US" sz="2000" smtClean="0"/>
              <a:pPr/>
              <a:t>25</a:t>
            </a:fld>
            <a:endParaRPr lang="en-US" sz="2000" dirty="0"/>
          </a:p>
        </p:txBody>
      </p:sp>
      <p:pic>
        <p:nvPicPr>
          <p:cNvPr id="7" name="Picture 6">
            <a:extLst>
              <a:ext uri="{FF2B5EF4-FFF2-40B4-BE49-F238E27FC236}">
                <a16:creationId xmlns:a16="http://schemas.microsoft.com/office/drawing/2014/main" id="{17E4EEA8-8E63-7DCA-BB4E-0C40C12142B3}"/>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35130872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A2FB7-4799-E51E-19C0-8041D263318D}"/>
              </a:ext>
            </a:extLst>
          </p:cNvPr>
          <p:cNvSpPr>
            <a:spLocks noGrp="1"/>
          </p:cNvSpPr>
          <p:nvPr>
            <p:ph type="title"/>
          </p:nvPr>
        </p:nvSpPr>
        <p:spPr/>
        <p:txBody>
          <a:bodyPr/>
          <a:lstStyle/>
          <a:p>
            <a:r>
              <a:rPr lang="en-US" dirty="0"/>
              <a:t>Shear control</a:t>
            </a:r>
            <a:endParaRPr lang="fa-IR" dirty="0"/>
          </a:p>
        </p:txBody>
      </p:sp>
      <p:pic>
        <p:nvPicPr>
          <p:cNvPr id="6" name="Content Placeholder 5">
            <a:extLst>
              <a:ext uri="{FF2B5EF4-FFF2-40B4-BE49-F238E27FC236}">
                <a16:creationId xmlns:a16="http://schemas.microsoft.com/office/drawing/2014/main" id="{C3E38307-1FE9-9763-5BDE-BA5BED0FBDF0}"/>
              </a:ext>
            </a:extLst>
          </p:cNvPr>
          <p:cNvPicPr>
            <a:picLocks noGrp="1" noChangeAspect="1"/>
          </p:cNvPicPr>
          <p:nvPr>
            <p:ph sz="half" idx="2"/>
          </p:nvPr>
        </p:nvPicPr>
        <p:blipFill>
          <a:blip r:embed="rId2"/>
          <a:stretch>
            <a:fillRect/>
          </a:stretch>
        </p:blipFill>
        <p:spPr>
          <a:xfrm>
            <a:off x="708252" y="1939731"/>
            <a:ext cx="4644054" cy="4351338"/>
          </a:xfrm>
          <a:prstGeom prst="rect">
            <a:avLst/>
          </a:prstGeom>
        </p:spPr>
      </p:pic>
      <p:sp>
        <p:nvSpPr>
          <p:cNvPr id="4" name="Footer Placeholder 3">
            <a:extLst>
              <a:ext uri="{FF2B5EF4-FFF2-40B4-BE49-F238E27FC236}">
                <a16:creationId xmlns:a16="http://schemas.microsoft.com/office/drawing/2014/main" id="{8CF4A2CE-3ED3-81A9-C48D-0211E3787F26}"/>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F99C105F-296F-BF20-C13F-2E38C4B7049D}"/>
              </a:ext>
            </a:extLst>
          </p:cNvPr>
          <p:cNvSpPr>
            <a:spLocks noGrp="1"/>
          </p:cNvSpPr>
          <p:nvPr>
            <p:ph type="sldNum" sz="quarter" idx="11"/>
          </p:nvPr>
        </p:nvSpPr>
        <p:spPr/>
        <p:txBody>
          <a:bodyPr/>
          <a:lstStyle/>
          <a:p>
            <a:fld id="{09A01C0A-2BB6-49E7-91A3-DCB9F9F59583}" type="slidenum">
              <a:rPr lang="en-US" sz="2000" smtClean="0"/>
              <a:pPr/>
              <a:t>26</a:t>
            </a:fld>
            <a:endParaRPr lang="en-US" sz="2000" dirty="0"/>
          </a:p>
        </p:txBody>
      </p:sp>
      <p:pic>
        <p:nvPicPr>
          <p:cNvPr id="7" name="Picture 6">
            <a:extLst>
              <a:ext uri="{FF2B5EF4-FFF2-40B4-BE49-F238E27FC236}">
                <a16:creationId xmlns:a16="http://schemas.microsoft.com/office/drawing/2014/main" id="{B5B5FFF5-DF34-9CEC-DBA8-2029F4F80EA3}"/>
              </a:ext>
            </a:extLst>
          </p:cNvPr>
          <p:cNvPicPr>
            <a:picLocks noChangeAspect="1"/>
          </p:cNvPicPr>
          <p:nvPr/>
        </p:nvPicPr>
        <p:blipFill>
          <a:blip r:embed="rId3"/>
          <a:stretch>
            <a:fillRect/>
          </a:stretch>
        </p:blipFill>
        <p:spPr>
          <a:xfrm>
            <a:off x="5525575" y="1939731"/>
            <a:ext cx="5731510" cy="4265126"/>
          </a:xfrm>
          <a:prstGeom prst="rect">
            <a:avLst/>
          </a:prstGeom>
        </p:spPr>
      </p:pic>
      <p:pic>
        <p:nvPicPr>
          <p:cNvPr id="8" name="Picture 7">
            <a:extLst>
              <a:ext uri="{FF2B5EF4-FFF2-40B4-BE49-F238E27FC236}">
                <a16:creationId xmlns:a16="http://schemas.microsoft.com/office/drawing/2014/main" id="{5DC8DF66-E723-E9BB-E198-606130F3CBED}"/>
              </a:ext>
            </a:extLst>
          </p:cNvPr>
          <p:cNvPicPr>
            <a:picLocks noChangeAspect="1"/>
          </p:cNvPicPr>
          <p:nvPr/>
        </p:nvPicPr>
        <p:blipFill>
          <a:blip r:embed="rId4"/>
          <a:stretch>
            <a:fillRect/>
          </a:stretch>
        </p:blipFill>
        <p:spPr>
          <a:xfrm>
            <a:off x="11384242" y="0"/>
            <a:ext cx="847417" cy="877900"/>
          </a:xfrm>
          <a:prstGeom prst="rect">
            <a:avLst/>
          </a:prstGeom>
        </p:spPr>
      </p:pic>
    </p:spTree>
    <p:extLst>
      <p:ext uri="{BB962C8B-B14F-4D97-AF65-F5344CB8AC3E}">
        <p14:creationId xmlns:p14="http://schemas.microsoft.com/office/powerpoint/2010/main" val="12311941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00943C0-4958-E6F7-5665-07BAA4654AB2}"/>
              </a:ext>
            </a:extLst>
          </p:cNvPr>
          <p:cNvSpPr>
            <a:spLocks noGrp="1"/>
          </p:cNvSpPr>
          <p:nvPr>
            <p:ph type="subTitle" idx="1"/>
          </p:nvPr>
        </p:nvSpPr>
        <p:spPr>
          <a:xfrm>
            <a:off x="5243804" y="1306286"/>
            <a:ext cx="6203857" cy="3248617"/>
          </a:xfrm>
        </p:spPr>
        <p:txBody>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According to ACI 318-71 , V(max) must be lower than 3.4</a:t>
            </a:r>
            <a:r>
              <a:rPr lang="en-US" sz="1800" dirty="0">
                <a:effectLst/>
                <a:latin typeface="Verdana" panose="020B0604030504040204" pitchFamily="34" charset="0"/>
                <a:ea typeface="Verdana" panose="020B0604030504040204" pitchFamily="34" charset="0"/>
                <a:cs typeface="Arial" panose="020B0604020202020204" pitchFamily="34" charset="0"/>
              </a:rPr>
              <a:t>√fc .   </a:t>
            </a:r>
            <a:endParaRPr lang="fa-IR" dirty="0"/>
          </a:p>
        </p:txBody>
      </p:sp>
      <p:sp>
        <p:nvSpPr>
          <p:cNvPr id="4" name="Footer Placeholder 3">
            <a:extLst>
              <a:ext uri="{FF2B5EF4-FFF2-40B4-BE49-F238E27FC236}">
                <a16:creationId xmlns:a16="http://schemas.microsoft.com/office/drawing/2014/main" id="{9F92FB74-C482-CE5D-09FE-4B677930BA70}"/>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070AA1EB-5EF2-31D6-7FBD-73AB989B8FD5}"/>
              </a:ext>
            </a:extLst>
          </p:cNvPr>
          <p:cNvSpPr>
            <a:spLocks noGrp="1"/>
          </p:cNvSpPr>
          <p:nvPr>
            <p:ph type="sldNum" sz="quarter" idx="11"/>
          </p:nvPr>
        </p:nvSpPr>
        <p:spPr/>
        <p:txBody>
          <a:bodyPr/>
          <a:lstStyle/>
          <a:p>
            <a:fld id="{09A01C0A-2BB6-49E7-91A3-DCB9F9F59583}" type="slidenum">
              <a:rPr lang="en-US" sz="2000" smtClean="0"/>
              <a:pPr/>
              <a:t>27</a:t>
            </a:fld>
            <a:endParaRPr lang="en-US" sz="2000" dirty="0"/>
          </a:p>
        </p:txBody>
      </p:sp>
      <p:pic>
        <p:nvPicPr>
          <p:cNvPr id="6" name="Picture 5">
            <a:extLst>
              <a:ext uri="{FF2B5EF4-FFF2-40B4-BE49-F238E27FC236}">
                <a16:creationId xmlns:a16="http://schemas.microsoft.com/office/drawing/2014/main" id="{6521E84E-4092-6F83-991C-13DB0E45E016}"/>
              </a:ext>
            </a:extLst>
          </p:cNvPr>
          <p:cNvPicPr>
            <a:picLocks noChangeAspect="1"/>
          </p:cNvPicPr>
          <p:nvPr/>
        </p:nvPicPr>
        <p:blipFill>
          <a:blip r:embed="rId2"/>
          <a:stretch>
            <a:fillRect/>
          </a:stretch>
        </p:blipFill>
        <p:spPr>
          <a:xfrm>
            <a:off x="7055118" y="2215974"/>
            <a:ext cx="3672945" cy="1513173"/>
          </a:xfrm>
          <a:prstGeom prst="rect">
            <a:avLst/>
          </a:prstGeom>
        </p:spPr>
      </p:pic>
      <p:sp>
        <p:nvSpPr>
          <p:cNvPr id="7" name="Rectangle 6">
            <a:extLst>
              <a:ext uri="{FF2B5EF4-FFF2-40B4-BE49-F238E27FC236}">
                <a16:creationId xmlns:a16="http://schemas.microsoft.com/office/drawing/2014/main" id="{131889D4-F45D-6F68-209F-9C999F62E5ED}"/>
              </a:ext>
            </a:extLst>
          </p:cNvPr>
          <p:cNvSpPr/>
          <p:nvPr/>
        </p:nvSpPr>
        <p:spPr>
          <a:xfrm>
            <a:off x="4922014" y="2272401"/>
            <a:ext cx="2248851" cy="140032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Critical status</a:t>
            </a:r>
            <a:endParaRPr lang="fa-IR" dirty="0"/>
          </a:p>
        </p:txBody>
      </p:sp>
      <p:pic>
        <p:nvPicPr>
          <p:cNvPr id="8" name="Picture 7">
            <a:extLst>
              <a:ext uri="{FF2B5EF4-FFF2-40B4-BE49-F238E27FC236}">
                <a16:creationId xmlns:a16="http://schemas.microsoft.com/office/drawing/2014/main" id="{ECABADF8-FBAA-0EE0-40CA-13A7360FCF39}"/>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7398124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C1EE1-89B7-FBB8-CA98-6E90EEB38AE4}"/>
              </a:ext>
            </a:extLst>
          </p:cNvPr>
          <p:cNvSpPr>
            <a:spLocks noGrp="1"/>
          </p:cNvSpPr>
          <p:nvPr>
            <p:ph type="title"/>
          </p:nvPr>
        </p:nvSpPr>
        <p:spPr>
          <a:xfrm>
            <a:off x="780033" y="170976"/>
            <a:ext cx="10122632" cy="652054"/>
          </a:xfrm>
        </p:spPr>
        <p:txBody>
          <a:bodyPr/>
          <a:lstStyle/>
          <a:p>
            <a:r>
              <a:rPr lang="en-US" dirty="0"/>
              <a:t>Critical columns</a:t>
            </a:r>
            <a:endParaRPr lang="fa-IR" dirty="0"/>
          </a:p>
        </p:txBody>
      </p:sp>
      <p:sp>
        <p:nvSpPr>
          <p:cNvPr id="4" name="Footer Placeholder 3">
            <a:extLst>
              <a:ext uri="{FF2B5EF4-FFF2-40B4-BE49-F238E27FC236}">
                <a16:creationId xmlns:a16="http://schemas.microsoft.com/office/drawing/2014/main" id="{1EFCA9AD-84FE-AE0F-27F4-507637039F2A}"/>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94FBDB17-1D8B-19FF-6E60-B8041435D949}"/>
              </a:ext>
            </a:extLst>
          </p:cNvPr>
          <p:cNvSpPr>
            <a:spLocks noGrp="1"/>
          </p:cNvSpPr>
          <p:nvPr>
            <p:ph type="sldNum" sz="quarter" idx="11"/>
          </p:nvPr>
        </p:nvSpPr>
        <p:spPr>
          <a:xfrm rot="16200000">
            <a:off x="11716512" y="6382509"/>
            <a:ext cx="566928" cy="384048"/>
          </a:xfrm>
        </p:spPr>
        <p:txBody>
          <a:bodyPr/>
          <a:lstStyle/>
          <a:p>
            <a:fld id="{09A01C0A-2BB6-49E7-91A3-DCB9F9F59583}" type="slidenum">
              <a:rPr lang="en-US" sz="2000" smtClean="0"/>
              <a:pPr/>
              <a:t>28</a:t>
            </a:fld>
            <a:endParaRPr lang="en-US" sz="2000" dirty="0"/>
          </a:p>
        </p:txBody>
      </p:sp>
      <p:pic>
        <p:nvPicPr>
          <p:cNvPr id="6" name="Content Placeholder 5">
            <a:extLst>
              <a:ext uri="{FF2B5EF4-FFF2-40B4-BE49-F238E27FC236}">
                <a16:creationId xmlns:a16="http://schemas.microsoft.com/office/drawing/2014/main" id="{65663B69-CEF4-5337-DF0C-955C7D8A821D}"/>
              </a:ext>
            </a:extLst>
          </p:cNvPr>
          <p:cNvPicPr>
            <a:picLocks noGrp="1" noChangeAspect="1"/>
          </p:cNvPicPr>
          <p:nvPr>
            <p:ph sz="half" idx="2"/>
          </p:nvPr>
        </p:nvPicPr>
        <p:blipFill>
          <a:blip r:embed="rId2"/>
          <a:stretch>
            <a:fillRect/>
          </a:stretch>
        </p:blipFill>
        <p:spPr>
          <a:xfrm>
            <a:off x="949309" y="1211114"/>
            <a:ext cx="4892040" cy="4693115"/>
          </a:xfrm>
          <a:prstGeom prst="rect">
            <a:avLst/>
          </a:prstGeom>
        </p:spPr>
      </p:pic>
      <p:pic>
        <p:nvPicPr>
          <p:cNvPr id="7" name="Picture 6">
            <a:extLst>
              <a:ext uri="{FF2B5EF4-FFF2-40B4-BE49-F238E27FC236}">
                <a16:creationId xmlns:a16="http://schemas.microsoft.com/office/drawing/2014/main" id="{E83C97CE-4B7E-79A4-6BEB-1D7F000D0D23}"/>
              </a:ext>
            </a:extLst>
          </p:cNvPr>
          <p:cNvPicPr>
            <a:picLocks noChangeAspect="1"/>
          </p:cNvPicPr>
          <p:nvPr/>
        </p:nvPicPr>
        <p:blipFill>
          <a:blip r:embed="rId3"/>
          <a:stretch>
            <a:fillRect/>
          </a:stretch>
        </p:blipFill>
        <p:spPr>
          <a:xfrm>
            <a:off x="6096000" y="994884"/>
            <a:ext cx="4892040" cy="5380916"/>
          </a:xfrm>
          <a:prstGeom prst="rect">
            <a:avLst/>
          </a:prstGeom>
        </p:spPr>
      </p:pic>
      <p:pic>
        <p:nvPicPr>
          <p:cNvPr id="8" name="Picture 7">
            <a:extLst>
              <a:ext uri="{FF2B5EF4-FFF2-40B4-BE49-F238E27FC236}">
                <a16:creationId xmlns:a16="http://schemas.microsoft.com/office/drawing/2014/main" id="{957F858C-24FC-AB43-F9D9-2DAE96FECAE7}"/>
              </a:ext>
            </a:extLst>
          </p:cNvPr>
          <p:cNvPicPr>
            <a:picLocks noChangeAspect="1"/>
          </p:cNvPicPr>
          <p:nvPr/>
        </p:nvPicPr>
        <p:blipFill>
          <a:blip r:embed="rId4"/>
          <a:stretch>
            <a:fillRect/>
          </a:stretch>
        </p:blipFill>
        <p:spPr>
          <a:xfrm>
            <a:off x="11384242" y="0"/>
            <a:ext cx="847417" cy="877900"/>
          </a:xfrm>
          <a:prstGeom prst="rect">
            <a:avLst/>
          </a:prstGeom>
        </p:spPr>
      </p:pic>
    </p:spTree>
    <p:extLst>
      <p:ext uri="{BB962C8B-B14F-4D97-AF65-F5344CB8AC3E}">
        <p14:creationId xmlns:p14="http://schemas.microsoft.com/office/powerpoint/2010/main" val="16192898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EE42B-68CA-4000-FE53-20815CBBAA98}"/>
              </a:ext>
            </a:extLst>
          </p:cNvPr>
          <p:cNvSpPr>
            <a:spLocks noGrp="1"/>
          </p:cNvSpPr>
          <p:nvPr>
            <p:ph type="title"/>
          </p:nvPr>
        </p:nvSpPr>
        <p:spPr>
          <a:xfrm>
            <a:off x="781940" y="401262"/>
            <a:ext cx="4567228" cy="1877976"/>
          </a:xfrm>
        </p:spPr>
        <p:txBody>
          <a:bodyPr/>
          <a:lstStyle/>
          <a:p>
            <a:r>
              <a:rPr lang="en-US" dirty="0"/>
              <a:t>cause</a:t>
            </a:r>
            <a:endParaRPr lang="fa-IR" dirty="0"/>
          </a:p>
        </p:txBody>
      </p:sp>
      <p:sp>
        <p:nvSpPr>
          <p:cNvPr id="3" name="Content Placeholder 2">
            <a:extLst>
              <a:ext uri="{FF2B5EF4-FFF2-40B4-BE49-F238E27FC236}">
                <a16:creationId xmlns:a16="http://schemas.microsoft.com/office/drawing/2014/main" id="{7D8A0E22-C4A9-B546-87A6-36538E3262C1}"/>
              </a:ext>
            </a:extLst>
          </p:cNvPr>
          <p:cNvSpPr>
            <a:spLocks noGrp="1"/>
          </p:cNvSpPr>
          <p:nvPr>
            <p:ph sz="half" idx="2"/>
          </p:nvPr>
        </p:nvSpPr>
        <p:spPr/>
        <p:txBody>
          <a:bodyPr/>
          <a:lstStyle/>
          <a:p>
            <a:pPr algn="l" rtl="1">
              <a:lnSpc>
                <a:spcPct val="107000"/>
              </a:lnSpc>
              <a:spcAft>
                <a:spcPts val="800"/>
              </a:spcAft>
              <a:tabLst>
                <a:tab pos="594360" algn="l"/>
              </a:tabLst>
            </a:pPr>
            <a:r>
              <a:rPr lang="en-US" sz="2400" kern="100" dirty="0">
                <a:effectLst/>
                <a:latin typeface="Calibri" panose="020F0502020204030204" pitchFamily="34" charset="0"/>
                <a:ea typeface="Calibri" panose="020F0502020204030204" pitchFamily="34" charset="0"/>
                <a:cs typeface="Arial" panose="020B0604020202020204" pitchFamily="34" charset="0"/>
              </a:rPr>
              <a:t>Upon examination of all the probable conditions prior to the collapse</a:t>
            </a:r>
            <a:r>
              <a:rPr lang="en-US" sz="2400" b="1" kern="100" dirty="0">
                <a:effectLst/>
                <a:latin typeface="Calibri" panose="020F0502020204030204" pitchFamily="34" charset="0"/>
                <a:ea typeface="Calibri" panose="020F0502020204030204" pitchFamily="34" charset="0"/>
                <a:cs typeface="Arial" panose="020B0604020202020204" pitchFamily="34" charset="0"/>
              </a:rPr>
              <a:t>, it is concluded that the initial shear mode of failure of the 23nd story floor slab resulting from partial or  complete removal of shoring prior to the incident was a major contributing factor to the collapse</a:t>
            </a:r>
            <a:r>
              <a:rPr lang="en-US" sz="2400" kern="100" dirty="0">
                <a:effectLst/>
                <a:latin typeface="Calibri" panose="020F0502020204030204" pitchFamily="34" charset="0"/>
                <a:ea typeface="Calibri" panose="020F0502020204030204" pitchFamily="34" charset="0"/>
                <a:cs typeface="Arial" panose="020B0604020202020204" pitchFamily="34" charset="0"/>
              </a:rPr>
              <a:t>.  </a:t>
            </a:r>
          </a:p>
          <a:p>
            <a:pPr algn="l" rtl="1">
              <a:lnSpc>
                <a:spcPct val="107000"/>
              </a:lnSpc>
              <a:spcAft>
                <a:spcPts val="800"/>
              </a:spcAft>
              <a:tabLst>
                <a:tab pos="594360" algn="l"/>
              </a:tabLst>
            </a:pPr>
            <a:r>
              <a:rPr lang="en-US" sz="2400" kern="100" dirty="0">
                <a:effectLst/>
                <a:latin typeface="Calibri" panose="020F0502020204030204" pitchFamily="34" charset="0"/>
                <a:ea typeface="Calibri" panose="020F0502020204030204" pitchFamily="34" charset="0"/>
                <a:cs typeface="Arial" panose="020B0604020202020204" pitchFamily="34" charset="0"/>
              </a:rPr>
              <a:t>                                                                 </a:t>
            </a:r>
            <a:r>
              <a:rPr lang="fa-IR"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endParaRPr lang="fa-IR" dirty="0"/>
          </a:p>
        </p:txBody>
      </p:sp>
      <p:sp>
        <p:nvSpPr>
          <p:cNvPr id="4" name="Footer Placeholder 3">
            <a:extLst>
              <a:ext uri="{FF2B5EF4-FFF2-40B4-BE49-F238E27FC236}">
                <a16:creationId xmlns:a16="http://schemas.microsoft.com/office/drawing/2014/main" id="{5E902121-03F2-D8C2-E09E-EB2C0B4F0117}"/>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2C876503-6EEF-F873-F7B7-591CCA8DFD58}"/>
              </a:ext>
            </a:extLst>
          </p:cNvPr>
          <p:cNvSpPr>
            <a:spLocks noGrp="1"/>
          </p:cNvSpPr>
          <p:nvPr>
            <p:ph type="sldNum" sz="quarter" idx="11"/>
          </p:nvPr>
        </p:nvSpPr>
        <p:spPr/>
        <p:txBody>
          <a:bodyPr/>
          <a:lstStyle/>
          <a:p>
            <a:fld id="{09A01C0A-2BB6-49E7-91A3-DCB9F9F59583}" type="slidenum">
              <a:rPr lang="en-US" sz="1800" smtClean="0"/>
              <a:pPr/>
              <a:t>29</a:t>
            </a:fld>
            <a:endParaRPr lang="en-US" sz="1800" dirty="0"/>
          </a:p>
        </p:txBody>
      </p:sp>
      <p:pic>
        <p:nvPicPr>
          <p:cNvPr id="7" name="Picture 6">
            <a:extLst>
              <a:ext uri="{FF2B5EF4-FFF2-40B4-BE49-F238E27FC236}">
                <a16:creationId xmlns:a16="http://schemas.microsoft.com/office/drawing/2014/main" id="{53328BE8-0BE7-2708-887C-AAB6427AAC41}"/>
              </a:ext>
            </a:extLst>
          </p:cNvPr>
          <p:cNvPicPr>
            <a:picLocks noChangeAspect="1"/>
          </p:cNvPicPr>
          <p:nvPr/>
        </p:nvPicPr>
        <p:blipFill>
          <a:blip r:embed="rId2"/>
          <a:stretch>
            <a:fillRect/>
          </a:stretch>
        </p:blipFill>
        <p:spPr>
          <a:xfrm>
            <a:off x="11384242" y="0"/>
            <a:ext cx="847417" cy="877900"/>
          </a:xfrm>
          <a:prstGeom prst="rect">
            <a:avLst/>
          </a:prstGeom>
        </p:spPr>
      </p:pic>
    </p:spTree>
    <p:extLst>
      <p:ext uri="{BB962C8B-B14F-4D97-AF65-F5344CB8AC3E}">
        <p14:creationId xmlns:p14="http://schemas.microsoft.com/office/powerpoint/2010/main" val="3490448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z="2000" smtClean="0"/>
              <a:pPr/>
              <a:t>3</a:t>
            </a:fld>
            <a:endParaRPr lang="en-US" sz="2000" dirty="0"/>
          </a:p>
        </p:txBody>
      </p:sp>
      <p:pic>
        <p:nvPicPr>
          <p:cNvPr id="9" name="Content Placeholder 8">
            <a:extLst>
              <a:ext uri="{FF2B5EF4-FFF2-40B4-BE49-F238E27FC236}">
                <a16:creationId xmlns:a16="http://schemas.microsoft.com/office/drawing/2014/main" id="{D6FD43AF-C9A9-0881-707B-06F02A1D84DD}"/>
              </a:ext>
            </a:extLst>
          </p:cNvPr>
          <p:cNvPicPr>
            <a:picLocks noGrp="1" noChangeAspect="1"/>
          </p:cNvPicPr>
          <p:nvPr>
            <p:ph sz="half" idx="2"/>
          </p:nvPr>
        </p:nvPicPr>
        <p:blipFill>
          <a:blip r:embed="rId2"/>
          <a:stretch>
            <a:fillRect/>
          </a:stretch>
        </p:blipFill>
        <p:spPr>
          <a:xfrm>
            <a:off x="6479979" y="4005916"/>
            <a:ext cx="5135948" cy="2695025"/>
          </a:xfrm>
        </p:spPr>
      </p:pic>
      <p:pic>
        <p:nvPicPr>
          <p:cNvPr id="11" name="Picture 10">
            <a:extLst>
              <a:ext uri="{FF2B5EF4-FFF2-40B4-BE49-F238E27FC236}">
                <a16:creationId xmlns:a16="http://schemas.microsoft.com/office/drawing/2014/main" id="{1DF7BDCD-756A-0927-0599-1F6890BA9D43}"/>
              </a:ext>
            </a:extLst>
          </p:cNvPr>
          <p:cNvPicPr>
            <a:picLocks noChangeAspect="1"/>
          </p:cNvPicPr>
          <p:nvPr/>
        </p:nvPicPr>
        <p:blipFill>
          <a:blip r:embed="rId3"/>
          <a:stretch>
            <a:fillRect/>
          </a:stretch>
        </p:blipFill>
        <p:spPr>
          <a:xfrm>
            <a:off x="6510197" y="1617460"/>
            <a:ext cx="5135947" cy="2225135"/>
          </a:xfrm>
          <a:prstGeom prst="rect">
            <a:avLst/>
          </a:prstGeom>
        </p:spPr>
      </p:pic>
      <p:pic>
        <p:nvPicPr>
          <p:cNvPr id="13" name="Picture 12">
            <a:extLst>
              <a:ext uri="{FF2B5EF4-FFF2-40B4-BE49-F238E27FC236}">
                <a16:creationId xmlns:a16="http://schemas.microsoft.com/office/drawing/2014/main" id="{85330900-1660-BE50-13B6-30642FACC8AF}"/>
              </a:ext>
            </a:extLst>
          </p:cNvPr>
          <p:cNvPicPr>
            <a:picLocks noChangeAspect="1"/>
          </p:cNvPicPr>
          <p:nvPr/>
        </p:nvPicPr>
        <p:blipFill>
          <a:blip r:embed="rId4"/>
          <a:stretch>
            <a:fillRect/>
          </a:stretch>
        </p:blipFill>
        <p:spPr>
          <a:xfrm>
            <a:off x="606289" y="2133862"/>
            <a:ext cx="5681667" cy="3507722"/>
          </a:xfrm>
          <a:prstGeom prst="rect">
            <a:avLst/>
          </a:prstGeom>
        </p:spPr>
      </p:pic>
      <p:pic>
        <p:nvPicPr>
          <p:cNvPr id="3" name="Picture 2">
            <a:extLst>
              <a:ext uri="{FF2B5EF4-FFF2-40B4-BE49-F238E27FC236}">
                <a16:creationId xmlns:a16="http://schemas.microsoft.com/office/drawing/2014/main" id="{8AA9DC6F-4899-DBB3-DBDA-AB80F1649212}"/>
              </a:ext>
            </a:extLst>
          </p:cNvPr>
          <p:cNvPicPr>
            <a:picLocks noChangeAspect="1"/>
          </p:cNvPicPr>
          <p:nvPr/>
        </p:nvPicPr>
        <p:blipFill>
          <a:blip r:embed="rId5"/>
          <a:stretch>
            <a:fillRect/>
          </a:stretch>
        </p:blipFill>
        <p:spPr>
          <a:xfrm>
            <a:off x="11392043" y="0"/>
            <a:ext cx="847417" cy="877900"/>
          </a:xfrm>
          <a:prstGeom prst="rect">
            <a:avLst/>
          </a:prstGeom>
        </p:spPr>
      </p:pic>
    </p:spTree>
    <p:extLst>
      <p:ext uri="{BB962C8B-B14F-4D97-AF65-F5344CB8AC3E}">
        <p14:creationId xmlns:p14="http://schemas.microsoft.com/office/powerpoint/2010/main" val="16432889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BAA2C-EB65-759E-0826-37574FD079ED}"/>
              </a:ext>
            </a:extLst>
          </p:cNvPr>
          <p:cNvSpPr>
            <a:spLocks noGrp="1"/>
          </p:cNvSpPr>
          <p:nvPr>
            <p:ph type="title"/>
          </p:nvPr>
        </p:nvSpPr>
        <p:spPr/>
        <p:txBody>
          <a:bodyPr/>
          <a:lstStyle/>
          <a:p>
            <a:r>
              <a:rPr lang="en-US" dirty="0"/>
              <a:t>cause</a:t>
            </a:r>
            <a:endParaRPr lang="fa-IR" dirty="0"/>
          </a:p>
        </p:txBody>
      </p:sp>
      <p:sp>
        <p:nvSpPr>
          <p:cNvPr id="3" name="Content Placeholder 2">
            <a:extLst>
              <a:ext uri="{FF2B5EF4-FFF2-40B4-BE49-F238E27FC236}">
                <a16:creationId xmlns:a16="http://schemas.microsoft.com/office/drawing/2014/main" id="{A1DD72F0-52F3-8A51-F279-880BE9AD644D}"/>
              </a:ext>
            </a:extLst>
          </p:cNvPr>
          <p:cNvSpPr>
            <a:spLocks noGrp="1"/>
          </p:cNvSpPr>
          <p:nvPr>
            <p:ph sz="half" idx="2"/>
          </p:nvPr>
        </p:nvSpPr>
        <p:spPr/>
        <p:txBody>
          <a:bodyPr/>
          <a:lstStyle/>
          <a:p>
            <a:pPr algn="l"/>
            <a:r>
              <a:rPr lang="en-US" sz="2000" kern="100" dirty="0">
                <a:effectLst/>
                <a:latin typeface="Calibri" panose="020F0502020204030204" pitchFamily="34" charset="0"/>
                <a:ea typeface="Calibri" panose="020F0502020204030204" pitchFamily="34" charset="0"/>
                <a:cs typeface="Arial" panose="020B0604020202020204" pitchFamily="34" charset="0"/>
              </a:rPr>
              <a:t>The most likely mode of collapse has been determined to be a shear failure around columns 67, 68, 83, or 84. </a:t>
            </a:r>
            <a:r>
              <a:rPr lang="en-US" sz="2000" b="1" kern="100" dirty="0">
                <a:effectLst/>
                <a:latin typeface="Calibri" panose="020F0502020204030204" pitchFamily="34" charset="0"/>
                <a:ea typeface="Calibri" panose="020F0502020204030204" pitchFamily="34" charset="0"/>
                <a:cs typeface="Arial" panose="020B0604020202020204" pitchFamily="34" charset="0"/>
              </a:rPr>
              <a:t>The premature removal of forms supporting the 23rd story slab when the concrete of that slab had a relatively low strength produced shear stresses that were in excess of the concrete capacity at the time of the incident .</a:t>
            </a:r>
            <a:r>
              <a:rPr lang="en-US" sz="2000" kern="100" dirty="0">
                <a:effectLst/>
                <a:latin typeface="Calibri" panose="020F0502020204030204" pitchFamily="34" charset="0"/>
                <a:ea typeface="Calibri" panose="020F0502020204030204" pitchFamily="34" charset="0"/>
                <a:cs typeface="Arial" panose="020B0604020202020204" pitchFamily="34" charset="0"/>
              </a:rPr>
              <a:t> The three-dimensional finite element analyses have shown the slab to be overstressed in flexure in only a few local regions. The capacity of flat slabs to redistribute moments is well known and thus local flexural yielding should not have led to failure.</a:t>
            </a:r>
          </a:p>
          <a:p>
            <a:endParaRPr lang="fa-IR" dirty="0"/>
          </a:p>
        </p:txBody>
      </p:sp>
      <p:sp>
        <p:nvSpPr>
          <p:cNvPr id="4" name="Footer Placeholder 3">
            <a:extLst>
              <a:ext uri="{FF2B5EF4-FFF2-40B4-BE49-F238E27FC236}">
                <a16:creationId xmlns:a16="http://schemas.microsoft.com/office/drawing/2014/main" id="{4EB00706-18D2-C7E8-C726-6324585F18BF}"/>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C1082AC3-FDCA-1305-29A7-FA4C15F56FF7}"/>
              </a:ext>
            </a:extLst>
          </p:cNvPr>
          <p:cNvSpPr>
            <a:spLocks noGrp="1"/>
          </p:cNvSpPr>
          <p:nvPr>
            <p:ph type="sldNum" sz="quarter" idx="11"/>
          </p:nvPr>
        </p:nvSpPr>
        <p:spPr/>
        <p:txBody>
          <a:bodyPr/>
          <a:lstStyle/>
          <a:p>
            <a:fld id="{09A01C0A-2BB6-49E7-91A3-DCB9F9F59583}" type="slidenum">
              <a:rPr lang="en-US" sz="2000" smtClean="0"/>
              <a:pPr/>
              <a:t>30</a:t>
            </a:fld>
            <a:endParaRPr lang="en-US" sz="2000" dirty="0"/>
          </a:p>
        </p:txBody>
      </p:sp>
      <p:pic>
        <p:nvPicPr>
          <p:cNvPr id="7" name="Picture 6">
            <a:extLst>
              <a:ext uri="{FF2B5EF4-FFF2-40B4-BE49-F238E27FC236}">
                <a16:creationId xmlns:a16="http://schemas.microsoft.com/office/drawing/2014/main" id="{DC00C0E0-A209-F170-554E-C03F4DC8BA8F}"/>
              </a:ext>
            </a:extLst>
          </p:cNvPr>
          <p:cNvPicPr>
            <a:picLocks noChangeAspect="1"/>
          </p:cNvPicPr>
          <p:nvPr/>
        </p:nvPicPr>
        <p:blipFill>
          <a:blip r:embed="rId2"/>
          <a:stretch>
            <a:fillRect/>
          </a:stretch>
        </p:blipFill>
        <p:spPr>
          <a:xfrm>
            <a:off x="11384242" y="0"/>
            <a:ext cx="847417" cy="877900"/>
          </a:xfrm>
          <a:prstGeom prst="rect">
            <a:avLst/>
          </a:prstGeom>
        </p:spPr>
      </p:pic>
    </p:spTree>
    <p:extLst>
      <p:ext uri="{BB962C8B-B14F-4D97-AF65-F5344CB8AC3E}">
        <p14:creationId xmlns:p14="http://schemas.microsoft.com/office/powerpoint/2010/main" val="33479382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243FD-D583-3A7D-CB76-4BDB22A15A1D}"/>
              </a:ext>
            </a:extLst>
          </p:cNvPr>
          <p:cNvSpPr>
            <a:spLocks noGrp="1"/>
          </p:cNvSpPr>
          <p:nvPr>
            <p:ph type="title"/>
          </p:nvPr>
        </p:nvSpPr>
        <p:spPr/>
        <p:txBody>
          <a:bodyPr/>
          <a:lstStyle/>
          <a:p>
            <a:r>
              <a:rPr lang="en-US" dirty="0"/>
              <a:t>Lesson learned</a:t>
            </a:r>
            <a:endParaRPr lang="fa-IR" dirty="0"/>
          </a:p>
        </p:txBody>
      </p:sp>
      <p:sp>
        <p:nvSpPr>
          <p:cNvPr id="3" name="Content Placeholder 2">
            <a:extLst>
              <a:ext uri="{FF2B5EF4-FFF2-40B4-BE49-F238E27FC236}">
                <a16:creationId xmlns:a16="http://schemas.microsoft.com/office/drawing/2014/main" id="{79490197-A9F3-4394-9C12-3C9B63090B25}"/>
              </a:ext>
            </a:extLst>
          </p:cNvPr>
          <p:cNvSpPr>
            <a:spLocks noGrp="1"/>
          </p:cNvSpPr>
          <p:nvPr>
            <p:ph sz="half" idx="2"/>
          </p:nvPr>
        </p:nvSpPr>
        <p:spPr/>
        <p:txBody>
          <a:bodyPr/>
          <a:lstStyle/>
          <a:p>
            <a:pPr algn="l"/>
            <a:r>
              <a:rPr lang="en-US" dirty="0"/>
              <a:t>Based upon the analysis of case II it is concluded that this collapse could have been prevented if the shoring remained until the concrete reached its full design strength. (Leyendecker 1977)  </a:t>
            </a:r>
            <a:endParaRPr lang="fa-IR" dirty="0"/>
          </a:p>
        </p:txBody>
      </p:sp>
      <p:sp>
        <p:nvSpPr>
          <p:cNvPr id="4" name="Footer Placeholder 3">
            <a:extLst>
              <a:ext uri="{FF2B5EF4-FFF2-40B4-BE49-F238E27FC236}">
                <a16:creationId xmlns:a16="http://schemas.microsoft.com/office/drawing/2014/main" id="{D35AADEC-B496-527A-10CA-88E06DD74DEA}"/>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CA27A7DB-F462-1646-AF56-59BDCAFECA48}"/>
              </a:ext>
            </a:extLst>
          </p:cNvPr>
          <p:cNvSpPr>
            <a:spLocks noGrp="1"/>
          </p:cNvSpPr>
          <p:nvPr>
            <p:ph type="sldNum" sz="quarter" idx="11"/>
          </p:nvPr>
        </p:nvSpPr>
        <p:spPr/>
        <p:txBody>
          <a:bodyPr/>
          <a:lstStyle/>
          <a:p>
            <a:fld id="{09A01C0A-2BB6-49E7-91A3-DCB9F9F59583}" type="slidenum">
              <a:rPr lang="en-US" sz="2000" smtClean="0"/>
              <a:pPr/>
              <a:t>31</a:t>
            </a:fld>
            <a:endParaRPr lang="en-US" sz="2000" dirty="0"/>
          </a:p>
        </p:txBody>
      </p:sp>
      <p:pic>
        <p:nvPicPr>
          <p:cNvPr id="7" name="Picture 6">
            <a:extLst>
              <a:ext uri="{FF2B5EF4-FFF2-40B4-BE49-F238E27FC236}">
                <a16:creationId xmlns:a16="http://schemas.microsoft.com/office/drawing/2014/main" id="{0D4198F3-ED0F-8FEB-798E-C10F9CC226FD}"/>
              </a:ext>
            </a:extLst>
          </p:cNvPr>
          <p:cNvPicPr>
            <a:picLocks noChangeAspect="1"/>
          </p:cNvPicPr>
          <p:nvPr/>
        </p:nvPicPr>
        <p:blipFill>
          <a:blip r:embed="rId2"/>
          <a:stretch>
            <a:fillRect/>
          </a:stretch>
        </p:blipFill>
        <p:spPr>
          <a:xfrm>
            <a:off x="11384242" y="0"/>
            <a:ext cx="847417" cy="877900"/>
          </a:xfrm>
          <a:prstGeom prst="rect">
            <a:avLst/>
          </a:prstGeom>
        </p:spPr>
      </p:pic>
    </p:spTree>
    <p:extLst>
      <p:ext uri="{BB962C8B-B14F-4D97-AF65-F5344CB8AC3E}">
        <p14:creationId xmlns:p14="http://schemas.microsoft.com/office/powerpoint/2010/main" val="27877413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17873-8E06-1ED9-3AB8-75F861EDC494}"/>
              </a:ext>
            </a:extLst>
          </p:cNvPr>
          <p:cNvSpPr>
            <a:spLocks noGrp="1"/>
          </p:cNvSpPr>
          <p:nvPr>
            <p:ph type="title"/>
          </p:nvPr>
        </p:nvSpPr>
        <p:spPr>
          <a:xfrm>
            <a:off x="1034684" y="101744"/>
            <a:ext cx="10122632" cy="652054"/>
          </a:xfrm>
        </p:spPr>
        <p:txBody>
          <a:bodyPr/>
          <a:lstStyle/>
          <a:p>
            <a:r>
              <a:rPr lang="en-US" dirty="0"/>
              <a:t>Lesson learned</a:t>
            </a:r>
            <a:endParaRPr lang="fa-IR" dirty="0"/>
          </a:p>
        </p:txBody>
      </p:sp>
      <p:sp>
        <p:nvSpPr>
          <p:cNvPr id="3" name="Content Placeholder 2">
            <a:extLst>
              <a:ext uri="{FF2B5EF4-FFF2-40B4-BE49-F238E27FC236}">
                <a16:creationId xmlns:a16="http://schemas.microsoft.com/office/drawing/2014/main" id="{80CD3724-8134-5FCC-AC5B-2002DA4EDF58}"/>
              </a:ext>
            </a:extLst>
          </p:cNvPr>
          <p:cNvSpPr>
            <a:spLocks noGrp="1"/>
          </p:cNvSpPr>
          <p:nvPr>
            <p:ph sz="half" idx="2"/>
          </p:nvPr>
        </p:nvSpPr>
        <p:spPr>
          <a:xfrm>
            <a:off x="578733" y="753798"/>
            <a:ext cx="10903900" cy="5558256"/>
          </a:xfrm>
        </p:spPr>
        <p:txBody>
          <a:bodyPr/>
          <a:lstStyle/>
          <a:p>
            <a:pPr algn="l"/>
            <a:r>
              <a:rPr lang="en-US" dirty="0"/>
              <a:t>The tragedy of Skyline Plaza taught the building industry some important lessons. </a:t>
            </a:r>
          </a:p>
          <a:p>
            <a:pPr algn="l"/>
            <a:r>
              <a:rPr lang="en-US" dirty="0"/>
              <a:t>1. </a:t>
            </a:r>
            <a:r>
              <a:rPr lang="en-US" b="1" dirty="0"/>
              <a:t>Redundancy</a:t>
            </a:r>
            <a:r>
              <a:rPr lang="en-US" dirty="0"/>
              <a:t> within structural design is essential to prevent progressive collapse. (Feld 1997)</a:t>
            </a:r>
          </a:p>
          <a:p>
            <a:pPr algn="l"/>
            <a:r>
              <a:rPr lang="en-US" dirty="0"/>
              <a:t> 2. </a:t>
            </a:r>
            <a:r>
              <a:rPr lang="en-US" b="1" dirty="0"/>
              <a:t>Construction loads must always be considered</a:t>
            </a:r>
            <a:r>
              <a:rPr lang="en-US" dirty="0"/>
              <a:t> during design. There are many instances when these loads will control the design. (Ross 1984) </a:t>
            </a:r>
          </a:p>
          <a:p>
            <a:pPr algn="l"/>
            <a:r>
              <a:rPr lang="en-US" dirty="0"/>
              <a:t>3. </a:t>
            </a:r>
            <a:r>
              <a:rPr lang="en-US" b="1" dirty="0"/>
              <a:t>Formwork and shoring needs to be detailed</a:t>
            </a:r>
            <a:r>
              <a:rPr lang="en-US" dirty="0"/>
              <a:t> by the contractor.</a:t>
            </a:r>
          </a:p>
          <a:p>
            <a:pPr algn="l"/>
            <a:r>
              <a:rPr lang="en-US" dirty="0"/>
              <a:t>4. </a:t>
            </a:r>
            <a:r>
              <a:rPr lang="en-US" b="1" dirty="0"/>
              <a:t>Concrete testing must be performed before the removal of shoring</a:t>
            </a:r>
            <a:r>
              <a:rPr lang="en-US" dirty="0"/>
              <a:t>. </a:t>
            </a:r>
          </a:p>
          <a:p>
            <a:pPr algn="l"/>
            <a:r>
              <a:rPr lang="en-US" dirty="0"/>
              <a:t>5. Inspections must verify that the contractor is properly shoring floors above and that poured concrete is meeting its design strength. (</a:t>
            </a:r>
            <a:r>
              <a:rPr lang="en-US" dirty="0" err="1"/>
              <a:t>Kaminetzky</a:t>
            </a:r>
            <a:r>
              <a:rPr lang="en-US" dirty="0"/>
              <a:t> 1991) </a:t>
            </a:r>
            <a:endParaRPr lang="fa-IR" dirty="0"/>
          </a:p>
        </p:txBody>
      </p:sp>
      <p:sp>
        <p:nvSpPr>
          <p:cNvPr id="4" name="Footer Placeholder 3">
            <a:extLst>
              <a:ext uri="{FF2B5EF4-FFF2-40B4-BE49-F238E27FC236}">
                <a16:creationId xmlns:a16="http://schemas.microsoft.com/office/drawing/2014/main" id="{5CAA86FD-F54E-61C6-21D9-91E47644006B}"/>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730DCD2E-9129-4B03-53CD-CBBC1A3A1412}"/>
              </a:ext>
            </a:extLst>
          </p:cNvPr>
          <p:cNvSpPr>
            <a:spLocks noGrp="1"/>
          </p:cNvSpPr>
          <p:nvPr>
            <p:ph type="sldNum" sz="quarter" idx="11"/>
          </p:nvPr>
        </p:nvSpPr>
        <p:spPr/>
        <p:txBody>
          <a:bodyPr/>
          <a:lstStyle/>
          <a:p>
            <a:fld id="{09A01C0A-2BB6-49E7-91A3-DCB9F9F59583}" type="slidenum">
              <a:rPr lang="en-US" sz="2000" smtClean="0"/>
              <a:pPr/>
              <a:t>32</a:t>
            </a:fld>
            <a:endParaRPr lang="en-US" sz="2000" dirty="0"/>
          </a:p>
        </p:txBody>
      </p:sp>
      <p:pic>
        <p:nvPicPr>
          <p:cNvPr id="7" name="Picture 6">
            <a:extLst>
              <a:ext uri="{FF2B5EF4-FFF2-40B4-BE49-F238E27FC236}">
                <a16:creationId xmlns:a16="http://schemas.microsoft.com/office/drawing/2014/main" id="{2D437A14-27C8-99D9-5246-8A4D550604A4}"/>
              </a:ext>
            </a:extLst>
          </p:cNvPr>
          <p:cNvPicPr>
            <a:picLocks noChangeAspect="1"/>
          </p:cNvPicPr>
          <p:nvPr/>
        </p:nvPicPr>
        <p:blipFill>
          <a:blip r:embed="rId2"/>
          <a:stretch>
            <a:fillRect/>
          </a:stretch>
        </p:blipFill>
        <p:spPr>
          <a:xfrm>
            <a:off x="11384242" y="0"/>
            <a:ext cx="847417" cy="877900"/>
          </a:xfrm>
          <a:prstGeom prst="rect">
            <a:avLst/>
          </a:prstGeom>
        </p:spPr>
      </p:pic>
    </p:spTree>
    <p:extLst>
      <p:ext uri="{BB962C8B-B14F-4D97-AF65-F5344CB8AC3E}">
        <p14:creationId xmlns:p14="http://schemas.microsoft.com/office/powerpoint/2010/main" val="2286649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214489" y="399790"/>
            <a:ext cx="5744335" cy="979204"/>
          </a:xfrm>
        </p:spPr>
        <p:txBody>
          <a:bodyPr/>
          <a:lstStyle/>
          <a:p>
            <a:r>
              <a:rPr lang="en-US" dirty="0"/>
              <a:t>reference</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419877" y="982699"/>
            <a:ext cx="8699123" cy="5726012"/>
          </a:xfrm>
        </p:spPr>
        <p:txBody>
          <a:bodyPr/>
          <a:lstStyle/>
          <a:p>
            <a:pPr algn="l"/>
            <a:endParaRPr lang="en-US" dirty="0"/>
          </a:p>
          <a:p>
            <a:pPr algn="l"/>
            <a:r>
              <a:rPr lang="en-US" dirty="0"/>
              <a:t>1.</a:t>
            </a:r>
            <a:r>
              <a:rPr lang="en-US" sz="1600" dirty="0"/>
              <a:t>NBSIR 73-222 Investigation of the Skyline Plaza Collapse in Fairfax County, Virginia E. V. Leyendecker and S. G. Fattal</a:t>
            </a:r>
            <a:endParaRPr lang="en-US" dirty="0"/>
          </a:p>
          <a:p>
            <a:pPr algn="l"/>
            <a:r>
              <a:rPr lang="en-US" sz="1600" dirty="0"/>
              <a:t>2.NBS BUILDING SCIENCE SERIES 94 U.S. DEPARTMENT OF COMMERCE / National Bureau of Standards </a:t>
            </a:r>
          </a:p>
          <a:p>
            <a:pPr algn="l"/>
            <a:r>
              <a:rPr lang="en-US" dirty="0"/>
              <a:t>3. Skyline Plaza - Bailey's Crossroads (March 2, 1973) Stephen A. Perkins, BAE/MAE, Penn State, 2009</a:t>
            </a:r>
          </a:p>
          <a:p>
            <a:pPr algn="l"/>
            <a:r>
              <a:rPr lang="en-US" dirty="0"/>
              <a:t>4.https://www.youtube.com/watch?v=98Rd1v1pOrQ&amp;pp=ygUyc2t5bGluZSBwbGF    6YSBjb2xsYXBzZSBpbiBmYWlyZmF4IGNvdW50eSwgdmlyZ2luaWE%3D</a:t>
            </a:r>
            <a:endParaRPr lang="fa-IR" dirty="0"/>
          </a:p>
          <a:p>
            <a:pPr algn="l"/>
            <a:endParaRPr lang="fa-IR" dirty="0"/>
          </a:p>
          <a:p>
            <a:pPr algn="l"/>
            <a:r>
              <a:rPr lang="en-US" dirty="0"/>
              <a:t> </a:t>
            </a:r>
            <a:endParaRPr lang="en-US" sz="1600" dirty="0"/>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a:xfrm>
            <a:off x="9360484" y="0"/>
            <a:ext cx="2896830" cy="4146673"/>
          </a:xfrm>
        </p:spPr>
      </p:pic>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z="2000" smtClean="0"/>
              <a:pPr/>
              <a:t>33</a:t>
            </a:fld>
            <a:endParaRPr lang="en-US" sz="2000" dirty="0"/>
          </a:p>
        </p:txBody>
      </p:sp>
    </p:spTree>
    <p:extLst>
      <p:ext uri="{BB962C8B-B14F-4D97-AF65-F5344CB8AC3E}">
        <p14:creationId xmlns:p14="http://schemas.microsoft.com/office/powerpoint/2010/main" val="42784012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z="2000" smtClean="0"/>
              <a:pPr/>
              <a:t>34</a:t>
            </a:fld>
            <a:endParaRPr lang="en-US" sz="2000" dirty="0"/>
          </a:p>
        </p:txBody>
      </p:sp>
    </p:spTree>
    <p:extLst>
      <p:ext uri="{BB962C8B-B14F-4D97-AF65-F5344CB8AC3E}">
        <p14:creationId xmlns:p14="http://schemas.microsoft.com/office/powerpoint/2010/main" val="1023783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C2B72BD-F3E0-4B79-955F-6429EE907FCB}"/>
              </a:ext>
            </a:extLst>
          </p:cNvPr>
          <p:cNvSpPr>
            <a:spLocks noGrp="1"/>
          </p:cNvSpPr>
          <p:nvPr>
            <p:ph sz="half" idx="2"/>
          </p:nvPr>
        </p:nvSpPr>
        <p:spPr>
          <a:xfrm>
            <a:off x="868829" y="615820"/>
            <a:ext cx="10126362" cy="4351338"/>
          </a:xfrm>
        </p:spPr>
        <p:txBody>
          <a:bodyPr/>
          <a:lstStyle/>
          <a:p>
            <a:pPr algn="l" rtl="1">
              <a:lnSpc>
                <a:spcPct val="107000"/>
              </a:lnSpc>
              <a:spcAft>
                <a:spcPts val="800"/>
              </a:spcAft>
            </a:pPr>
            <a:r>
              <a:rPr lang="fa-IR"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000" kern="100" dirty="0">
                <a:effectLst/>
                <a:latin typeface="Calibri" panose="020F0502020204030204" pitchFamily="34" charset="0"/>
                <a:ea typeface="Calibri" panose="020F0502020204030204" pitchFamily="34" charset="0"/>
                <a:cs typeface="Arial" panose="020B0604020202020204" pitchFamily="34" charset="0"/>
              </a:rPr>
              <a:t>This photo was taken approximately </a:t>
            </a:r>
          </a:p>
          <a:p>
            <a:r>
              <a:rPr lang="en-US" sz="2000" kern="100" dirty="0">
                <a:effectLst/>
                <a:latin typeface="Calibri" panose="020F0502020204030204" pitchFamily="34" charset="0"/>
                <a:ea typeface="Calibri" panose="020F0502020204030204" pitchFamily="34" charset="0"/>
                <a:cs typeface="Arial" panose="020B0604020202020204" pitchFamily="34" charset="0"/>
              </a:rPr>
              <a:t>3 hours before collapse</a:t>
            </a:r>
            <a:r>
              <a:rPr lang="en-US" sz="1800" kern="100" dirty="0">
                <a:latin typeface="Calibri" panose="020F0502020204030204" pitchFamily="34" charset="0"/>
                <a:ea typeface="Calibri" panose="020F0502020204030204" pitchFamily="34" charset="0"/>
                <a:cs typeface="Arial" panose="020B0604020202020204" pitchFamily="34" charset="0"/>
              </a:rPr>
              <a:t>.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endParaRPr lang="fa-IR" dirty="0"/>
          </a:p>
        </p:txBody>
      </p:sp>
      <p:sp>
        <p:nvSpPr>
          <p:cNvPr id="4" name="Footer Placeholder 3">
            <a:extLst>
              <a:ext uri="{FF2B5EF4-FFF2-40B4-BE49-F238E27FC236}">
                <a16:creationId xmlns:a16="http://schemas.microsoft.com/office/drawing/2014/main" id="{869869ED-9CE3-466F-F706-731D6E27B425}"/>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17E3DC37-21A8-A0C5-FB19-B26BCE26C65F}"/>
              </a:ext>
            </a:extLst>
          </p:cNvPr>
          <p:cNvSpPr>
            <a:spLocks noGrp="1"/>
          </p:cNvSpPr>
          <p:nvPr>
            <p:ph type="sldNum" sz="quarter" idx="11"/>
          </p:nvPr>
        </p:nvSpPr>
        <p:spPr/>
        <p:txBody>
          <a:bodyPr/>
          <a:lstStyle/>
          <a:p>
            <a:fld id="{09A01C0A-2BB6-49E7-91A3-DCB9F9F59583}" type="slidenum">
              <a:rPr lang="en-US" sz="2000" smtClean="0"/>
              <a:pPr/>
              <a:t>4</a:t>
            </a:fld>
            <a:endParaRPr lang="en-US" sz="2000" dirty="0"/>
          </a:p>
        </p:txBody>
      </p:sp>
      <p:pic>
        <p:nvPicPr>
          <p:cNvPr id="6" name="Picture 5">
            <a:extLst>
              <a:ext uri="{FF2B5EF4-FFF2-40B4-BE49-F238E27FC236}">
                <a16:creationId xmlns:a16="http://schemas.microsoft.com/office/drawing/2014/main" id="{DF86598E-752C-A72C-A325-4C5903F0E60E}"/>
              </a:ext>
            </a:extLst>
          </p:cNvPr>
          <p:cNvPicPr>
            <a:picLocks noChangeAspect="1"/>
          </p:cNvPicPr>
          <p:nvPr/>
        </p:nvPicPr>
        <p:blipFill>
          <a:blip r:embed="rId2"/>
          <a:stretch>
            <a:fillRect/>
          </a:stretch>
        </p:blipFill>
        <p:spPr>
          <a:xfrm>
            <a:off x="400506" y="1205207"/>
            <a:ext cx="6504147" cy="5220036"/>
          </a:xfrm>
          <a:prstGeom prst="rect">
            <a:avLst/>
          </a:prstGeom>
        </p:spPr>
      </p:pic>
      <p:pic>
        <p:nvPicPr>
          <p:cNvPr id="7" name="Picture 6">
            <a:extLst>
              <a:ext uri="{FF2B5EF4-FFF2-40B4-BE49-F238E27FC236}">
                <a16:creationId xmlns:a16="http://schemas.microsoft.com/office/drawing/2014/main" id="{864A9C1C-2A92-3458-EDD0-949329796BD8}"/>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1326268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B644DB-A703-27B4-01B2-D65D93A916D5}"/>
              </a:ext>
            </a:extLst>
          </p:cNvPr>
          <p:cNvSpPr>
            <a:spLocks noGrp="1"/>
          </p:cNvSpPr>
          <p:nvPr>
            <p:ph sz="half" idx="2"/>
          </p:nvPr>
        </p:nvSpPr>
        <p:spPr>
          <a:xfrm>
            <a:off x="827019" y="778769"/>
            <a:ext cx="10126362" cy="4351338"/>
          </a:xfrm>
        </p:spPr>
        <p:txBody>
          <a:bodyPr/>
          <a:lstStyle/>
          <a:p>
            <a:pPr algn="l" rtl="1">
              <a:lnSpc>
                <a:spcPct val="107000"/>
              </a:lnSpc>
              <a:spcAft>
                <a:spcPts val="800"/>
              </a:spcAft>
            </a:pPr>
            <a:r>
              <a:rPr lang="en-US" sz="2200" kern="100" dirty="0">
                <a:effectLst/>
                <a:latin typeface="Calibri" panose="020F0502020204030204" pitchFamily="34" charset="0"/>
                <a:ea typeface="Calibri" panose="020F0502020204030204" pitchFamily="34" charset="0"/>
                <a:cs typeface="Arial" panose="020B0604020202020204" pitchFamily="34" charset="0"/>
              </a:rPr>
              <a:t>Building A-4 was of </a:t>
            </a:r>
            <a:r>
              <a:rPr lang="en-US" sz="2200" b="1" kern="100" dirty="0">
                <a:effectLst/>
                <a:latin typeface="Calibri" panose="020F0502020204030204" pitchFamily="34" charset="0"/>
                <a:ea typeface="Calibri" panose="020F0502020204030204" pitchFamily="34" charset="0"/>
                <a:cs typeface="Arial" panose="020B0604020202020204" pitchFamily="34" charset="0"/>
              </a:rPr>
              <a:t>reinforced concrete flat plate </a:t>
            </a:r>
            <a:r>
              <a:rPr lang="en-US" sz="2200" kern="100" dirty="0">
                <a:effectLst/>
                <a:latin typeface="Calibri" panose="020F0502020204030204" pitchFamily="34" charset="0"/>
                <a:ea typeface="Calibri" panose="020F0502020204030204" pitchFamily="34" charset="0"/>
                <a:cs typeface="Arial" panose="020B0604020202020204" pitchFamily="34" charset="0"/>
              </a:rPr>
              <a:t>construction supported on a </a:t>
            </a:r>
            <a:r>
              <a:rPr lang="en-US" sz="2200" b="1" kern="100" dirty="0">
                <a:effectLst/>
                <a:latin typeface="Calibri" panose="020F0502020204030204" pitchFamily="34" charset="0"/>
                <a:ea typeface="Calibri" panose="020F0502020204030204" pitchFamily="34" charset="0"/>
                <a:cs typeface="Arial" panose="020B0604020202020204" pitchFamily="34" charset="0"/>
              </a:rPr>
              <a:t>4-ft thick foundation mat</a:t>
            </a:r>
            <a:r>
              <a:rPr lang="en-US" sz="2200" kern="100" dirty="0">
                <a:effectLst/>
                <a:latin typeface="Calibri" panose="020F0502020204030204" pitchFamily="34" charset="0"/>
                <a:ea typeface="Calibri" panose="020F0502020204030204" pitchFamily="34" charset="0"/>
                <a:cs typeface="Arial" panose="020B0604020202020204" pitchFamily="34" charset="0"/>
              </a:rPr>
              <a:t>. The A- 4 completed structure was to have 26 stories of apartments, plus a penthouse and a four-story basement.</a:t>
            </a:r>
          </a:p>
          <a:p>
            <a:pPr algn="l">
              <a:lnSpc>
                <a:spcPct val="107000"/>
              </a:lnSpc>
              <a:spcAft>
                <a:spcPts val="800"/>
              </a:spcAft>
            </a:pPr>
            <a:r>
              <a:rPr lang="en-US" sz="2200" kern="100" dirty="0">
                <a:effectLst/>
                <a:latin typeface="Calibri" panose="020F0502020204030204" pitchFamily="34" charset="0"/>
                <a:ea typeface="Calibri" panose="020F0502020204030204" pitchFamily="34" charset="0"/>
                <a:cs typeface="Arial" panose="020B0604020202020204" pitchFamily="34" charset="0"/>
              </a:rPr>
              <a:t>The specified column concrete strength varied; it was 5000 psi from the foundation mat to the 7th floor, 4000 psi from the 7th to the 17th floor, and </a:t>
            </a:r>
            <a:r>
              <a:rPr lang="en-US" sz="2200" b="1" kern="100" dirty="0">
                <a:effectLst/>
                <a:latin typeface="Calibri" panose="020F0502020204030204" pitchFamily="34" charset="0"/>
                <a:ea typeface="Calibri" panose="020F0502020204030204" pitchFamily="34" charset="0"/>
                <a:cs typeface="Arial" panose="020B0604020202020204" pitchFamily="34" charset="0"/>
              </a:rPr>
              <a:t>3000 psi above the 17th floor.</a:t>
            </a:r>
            <a:r>
              <a:rPr lang="en-US" sz="2200" kern="100" dirty="0">
                <a:effectLst/>
                <a:latin typeface="Calibri" panose="020F0502020204030204" pitchFamily="34" charset="0"/>
                <a:ea typeface="Calibri" panose="020F0502020204030204" pitchFamily="34" charset="0"/>
                <a:cs typeface="Arial" panose="020B0604020202020204" pitchFamily="34" charset="0"/>
              </a:rPr>
              <a:t> The </a:t>
            </a:r>
            <a:r>
              <a:rPr lang="en-US" sz="2200" b="1" kern="100" dirty="0">
                <a:effectLst/>
                <a:latin typeface="Calibri" panose="020F0502020204030204" pitchFamily="34" charset="0"/>
                <a:ea typeface="Calibri" panose="020F0502020204030204" pitchFamily="34" charset="0"/>
                <a:cs typeface="Arial" panose="020B0604020202020204" pitchFamily="34" charset="0"/>
              </a:rPr>
              <a:t>slabs used lightweight aggregate (coarse aggregate only) concrete with a specified strength of 3000 psi</a:t>
            </a:r>
            <a:r>
              <a:rPr lang="en-US" sz="2200" kern="100" dirty="0">
                <a:effectLst/>
                <a:latin typeface="Calibri" panose="020F0502020204030204" pitchFamily="34" charset="0"/>
                <a:ea typeface="Calibri" panose="020F0502020204030204" pitchFamily="34" charset="0"/>
                <a:cs typeface="Arial" panose="020B0604020202020204" pitchFamily="34" charset="0"/>
              </a:rPr>
              <a:t>.</a:t>
            </a:r>
          </a:p>
          <a:p>
            <a:pPr algn="l">
              <a:lnSpc>
                <a:spcPct val="107000"/>
              </a:lnSpc>
              <a:spcAft>
                <a:spcPts val="800"/>
              </a:spcAft>
            </a:pPr>
            <a:r>
              <a:rPr lang="en-US" sz="2200" kern="100" dirty="0">
                <a:effectLst/>
                <a:latin typeface="Calibri" panose="020F0502020204030204" pitchFamily="34" charset="0"/>
                <a:ea typeface="Calibri" panose="020F0502020204030204" pitchFamily="34" charset="0"/>
                <a:cs typeface="Arial" panose="020B0604020202020204" pitchFamily="34" charset="0"/>
              </a:rPr>
              <a:t>The </a:t>
            </a:r>
            <a:r>
              <a:rPr lang="en-US" sz="2200" b="1" kern="100" dirty="0">
                <a:effectLst/>
                <a:latin typeface="Calibri" panose="020F0502020204030204" pitchFamily="34" charset="0"/>
                <a:ea typeface="Calibri" panose="020F0502020204030204" pitchFamily="34" charset="0"/>
                <a:cs typeface="Arial" panose="020B0604020202020204" pitchFamily="34" charset="0"/>
              </a:rPr>
              <a:t>collapse</a:t>
            </a:r>
            <a:r>
              <a:rPr lang="en-US" sz="2200" kern="100" dirty="0">
                <a:effectLst/>
                <a:latin typeface="Calibri" panose="020F0502020204030204" pitchFamily="34" charset="0"/>
                <a:ea typeface="Calibri" panose="020F0502020204030204" pitchFamily="34" charset="0"/>
                <a:cs typeface="Arial" panose="020B0604020202020204" pitchFamily="34" charset="0"/>
              </a:rPr>
              <a:t> started in building A-4 and progressed </a:t>
            </a:r>
            <a:r>
              <a:rPr lang="en-US" sz="2200" b="1" kern="100" dirty="0">
                <a:effectLst/>
                <a:latin typeface="Calibri" panose="020F0502020204030204" pitchFamily="34" charset="0"/>
                <a:ea typeface="Calibri" panose="020F0502020204030204" pitchFamily="34" charset="0"/>
                <a:cs typeface="Arial" panose="020B0604020202020204" pitchFamily="34" charset="0"/>
              </a:rPr>
              <a:t>vertically to the ground </a:t>
            </a:r>
            <a:r>
              <a:rPr lang="en-US" sz="2200" kern="100" dirty="0">
                <a:effectLst/>
                <a:latin typeface="Calibri" panose="020F0502020204030204" pitchFamily="34" charset="0"/>
                <a:ea typeface="Calibri" panose="020F0502020204030204" pitchFamily="34" charset="0"/>
                <a:cs typeface="Arial" panose="020B0604020202020204" pitchFamily="34" charset="0"/>
              </a:rPr>
              <a:t>and </a:t>
            </a:r>
            <a:r>
              <a:rPr lang="en-US" sz="2200" b="1" kern="100" dirty="0">
                <a:effectLst/>
                <a:latin typeface="Calibri" panose="020F0502020204030204" pitchFamily="34" charset="0"/>
                <a:ea typeface="Calibri" panose="020F0502020204030204" pitchFamily="34" charset="0"/>
                <a:cs typeface="Arial" panose="020B0604020202020204" pitchFamily="34" charset="0"/>
              </a:rPr>
              <a:t>horizontally to include the entire parking garage</a:t>
            </a:r>
            <a:r>
              <a:rPr lang="en-US" sz="2200" kern="100" dirty="0">
                <a:effectLst/>
                <a:latin typeface="Calibri" panose="020F0502020204030204" pitchFamily="34" charset="0"/>
                <a:ea typeface="Calibri" panose="020F0502020204030204" pitchFamily="34" charset="0"/>
                <a:cs typeface="Arial" panose="020B0604020202020204" pitchFamily="34" charset="0"/>
              </a:rPr>
              <a:t>.</a:t>
            </a:r>
          </a:p>
          <a:p>
            <a:pPr algn="l" rtl="1">
              <a:lnSpc>
                <a:spcPct val="107000"/>
              </a:lnSpc>
              <a:spcAft>
                <a:spcPts val="800"/>
              </a:spcAft>
            </a:pPr>
            <a:endParaRPr lang="en-US" sz="20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1B2CD65F-E50D-9F30-41F9-E414C112111E}"/>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392DA058-B68E-FBC0-3CA7-26718C73F5F7}"/>
              </a:ext>
            </a:extLst>
          </p:cNvPr>
          <p:cNvSpPr>
            <a:spLocks noGrp="1"/>
          </p:cNvSpPr>
          <p:nvPr>
            <p:ph type="sldNum" sz="quarter" idx="11"/>
          </p:nvPr>
        </p:nvSpPr>
        <p:spPr/>
        <p:txBody>
          <a:bodyPr/>
          <a:lstStyle/>
          <a:p>
            <a:fld id="{09A01C0A-2BB6-49E7-91A3-DCB9F9F59583}" type="slidenum">
              <a:rPr lang="en-US" sz="2000" smtClean="0"/>
              <a:pPr/>
              <a:t>5</a:t>
            </a:fld>
            <a:endParaRPr lang="en-US" sz="2000" dirty="0"/>
          </a:p>
        </p:txBody>
      </p:sp>
      <p:pic>
        <p:nvPicPr>
          <p:cNvPr id="6" name="Picture 5">
            <a:extLst>
              <a:ext uri="{FF2B5EF4-FFF2-40B4-BE49-F238E27FC236}">
                <a16:creationId xmlns:a16="http://schemas.microsoft.com/office/drawing/2014/main" id="{4CADB6E5-3BAB-2FC6-C95E-3C6115F86304}"/>
              </a:ext>
            </a:extLst>
          </p:cNvPr>
          <p:cNvPicPr>
            <a:picLocks noChangeAspect="1"/>
          </p:cNvPicPr>
          <p:nvPr/>
        </p:nvPicPr>
        <p:blipFill>
          <a:blip r:embed="rId2"/>
          <a:stretch>
            <a:fillRect/>
          </a:stretch>
        </p:blipFill>
        <p:spPr>
          <a:xfrm>
            <a:off x="11384242" y="0"/>
            <a:ext cx="847417" cy="877900"/>
          </a:xfrm>
          <a:prstGeom prst="rect">
            <a:avLst/>
          </a:prstGeom>
        </p:spPr>
      </p:pic>
    </p:spTree>
    <p:extLst>
      <p:ext uri="{BB962C8B-B14F-4D97-AF65-F5344CB8AC3E}">
        <p14:creationId xmlns:p14="http://schemas.microsoft.com/office/powerpoint/2010/main" val="1388105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9F2B134A-DD74-E08E-9DBE-689DB85DAE0D}"/>
              </a:ext>
            </a:extLst>
          </p:cNvPr>
          <p:cNvPicPr>
            <a:picLocks noGrp="1" noChangeAspect="1"/>
          </p:cNvPicPr>
          <p:nvPr>
            <p:ph sz="half" idx="2"/>
          </p:nvPr>
        </p:nvPicPr>
        <p:blipFill>
          <a:blip r:embed="rId2"/>
          <a:stretch>
            <a:fillRect/>
          </a:stretch>
        </p:blipFill>
        <p:spPr>
          <a:xfrm>
            <a:off x="1111424" y="720727"/>
            <a:ext cx="8929391" cy="2973386"/>
          </a:xfrm>
        </p:spPr>
      </p:pic>
      <p:sp>
        <p:nvSpPr>
          <p:cNvPr id="4" name="Footer Placeholder 3">
            <a:extLst>
              <a:ext uri="{FF2B5EF4-FFF2-40B4-BE49-F238E27FC236}">
                <a16:creationId xmlns:a16="http://schemas.microsoft.com/office/drawing/2014/main" id="{3A993F3F-1D99-0F34-A613-5A705F67E3A1}"/>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5CA62878-C55C-8427-7439-831E2942F5A6}"/>
              </a:ext>
            </a:extLst>
          </p:cNvPr>
          <p:cNvSpPr>
            <a:spLocks noGrp="1"/>
          </p:cNvSpPr>
          <p:nvPr>
            <p:ph type="sldNum" sz="quarter" idx="11"/>
          </p:nvPr>
        </p:nvSpPr>
        <p:spPr>
          <a:xfrm rot="16200000">
            <a:off x="11716511" y="6382509"/>
            <a:ext cx="566928" cy="384049"/>
          </a:xfrm>
        </p:spPr>
        <p:txBody>
          <a:bodyPr/>
          <a:lstStyle/>
          <a:p>
            <a:fld id="{09A01C0A-2BB6-49E7-91A3-DCB9F9F59583}" type="slidenum">
              <a:rPr lang="en-US" sz="2000" smtClean="0"/>
              <a:pPr/>
              <a:t>6</a:t>
            </a:fld>
            <a:endParaRPr lang="en-US" sz="2000" dirty="0"/>
          </a:p>
        </p:txBody>
      </p:sp>
      <p:sp>
        <p:nvSpPr>
          <p:cNvPr id="9" name="TextBox 8">
            <a:extLst>
              <a:ext uri="{FF2B5EF4-FFF2-40B4-BE49-F238E27FC236}">
                <a16:creationId xmlns:a16="http://schemas.microsoft.com/office/drawing/2014/main" id="{23C87D67-6D7B-4744-A049-54B57805729F}"/>
              </a:ext>
            </a:extLst>
          </p:cNvPr>
          <p:cNvSpPr txBox="1"/>
          <p:nvPr/>
        </p:nvSpPr>
        <p:spPr>
          <a:xfrm>
            <a:off x="1111424" y="3786711"/>
            <a:ext cx="6111550" cy="1199816"/>
          </a:xfrm>
          <a:prstGeom prst="rect">
            <a:avLst/>
          </a:prstGeom>
          <a:noFill/>
        </p:spPr>
        <p:txBody>
          <a:bodyPr wrap="square">
            <a:spAutoFit/>
          </a:bodyPr>
          <a:lstStyle/>
          <a:p>
            <a:pPr algn="l" rtl="1">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algn="l" rtl="1">
              <a:lnSpc>
                <a:spcPct val="107000"/>
              </a:lnSpc>
              <a:spcAft>
                <a:spcPts val="800"/>
              </a:spcAft>
            </a:pPr>
            <a:r>
              <a:rPr lang="en-US" sz="2200" kern="100" dirty="0">
                <a:latin typeface="Calibri" panose="020F0502020204030204" pitchFamily="34" charset="0"/>
                <a:cs typeface="Arial" panose="020B0604020202020204" pitchFamily="34" charset="0"/>
              </a:rPr>
              <a:t>There are eight shear walls in the structure. These are designated as A through H in the drawing.</a:t>
            </a:r>
          </a:p>
        </p:txBody>
      </p:sp>
      <p:pic>
        <p:nvPicPr>
          <p:cNvPr id="3" name="Picture 2">
            <a:extLst>
              <a:ext uri="{FF2B5EF4-FFF2-40B4-BE49-F238E27FC236}">
                <a16:creationId xmlns:a16="http://schemas.microsoft.com/office/drawing/2014/main" id="{C1C93F93-B07E-D8A5-1FD1-54E512BE6AD6}"/>
              </a:ext>
            </a:extLst>
          </p:cNvPr>
          <p:cNvPicPr>
            <a:picLocks noChangeAspect="1"/>
          </p:cNvPicPr>
          <p:nvPr/>
        </p:nvPicPr>
        <p:blipFill>
          <a:blip r:embed="rId3"/>
          <a:stretch>
            <a:fillRect/>
          </a:stretch>
        </p:blipFill>
        <p:spPr>
          <a:xfrm>
            <a:off x="11384242" y="0"/>
            <a:ext cx="847417" cy="877900"/>
          </a:xfrm>
          <a:prstGeom prst="rect">
            <a:avLst/>
          </a:prstGeom>
        </p:spPr>
      </p:pic>
    </p:spTree>
    <p:extLst>
      <p:ext uri="{BB962C8B-B14F-4D97-AF65-F5344CB8AC3E}">
        <p14:creationId xmlns:p14="http://schemas.microsoft.com/office/powerpoint/2010/main" val="1551450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4BE519D-EAA8-CA6C-3BAF-67F019C6ED7A}"/>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02CAD7EF-CB41-2A88-E74D-31A0B1743C6B}"/>
              </a:ext>
            </a:extLst>
          </p:cNvPr>
          <p:cNvSpPr>
            <a:spLocks noGrp="1"/>
          </p:cNvSpPr>
          <p:nvPr>
            <p:ph type="sldNum" sz="quarter" idx="11"/>
          </p:nvPr>
        </p:nvSpPr>
        <p:spPr/>
        <p:txBody>
          <a:bodyPr/>
          <a:lstStyle/>
          <a:p>
            <a:fld id="{09A01C0A-2BB6-49E7-91A3-DCB9F9F59583}" type="slidenum">
              <a:rPr lang="en-US" sz="2000" smtClean="0"/>
              <a:pPr/>
              <a:t>7</a:t>
            </a:fld>
            <a:endParaRPr lang="en-US" sz="2000" dirty="0"/>
          </a:p>
        </p:txBody>
      </p:sp>
      <p:pic>
        <p:nvPicPr>
          <p:cNvPr id="6" name="Content Placeholder 5">
            <a:extLst>
              <a:ext uri="{FF2B5EF4-FFF2-40B4-BE49-F238E27FC236}">
                <a16:creationId xmlns:a16="http://schemas.microsoft.com/office/drawing/2014/main" id="{B21900AE-578F-ED8F-64AC-6E1ED6A6F1AA}"/>
              </a:ext>
            </a:extLst>
          </p:cNvPr>
          <p:cNvPicPr>
            <a:picLocks noGrp="1" noChangeAspect="1"/>
          </p:cNvPicPr>
          <p:nvPr>
            <p:ph sz="half" idx="2"/>
          </p:nvPr>
        </p:nvPicPr>
        <p:blipFill>
          <a:blip r:embed="rId2"/>
          <a:stretch>
            <a:fillRect/>
          </a:stretch>
        </p:blipFill>
        <p:spPr>
          <a:xfrm>
            <a:off x="5983858" y="1959921"/>
            <a:ext cx="5777615" cy="3163078"/>
          </a:xfrm>
          <a:prstGeom prst="rect">
            <a:avLst/>
          </a:prstGeom>
        </p:spPr>
      </p:pic>
      <p:sp>
        <p:nvSpPr>
          <p:cNvPr id="8" name="TextBox 7">
            <a:extLst>
              <a:ext uri="{FF2B5EF4-FFF2-40B4-BE49-F238E27FC236}">
                <a16:creationId xmlns:a16="http://schemas.microsoft.com/office/drawing/2014/main" id="{15A9E027-1AD4-4694-37B8-B5CF7F43C29E}"/>
              </a:ext>
            </a:extLst>
          </p:cNvPr>
          <p:cNvSpPr txBox="1"/>
          <p:nvPr/>
        </p:nvSpPr>
        <p:spPr>
          <a:xfrm>
            <a:off x="867215" y="533455"/>
            <a:ext cx="6111550" cy="1163139"/>
          </a:xfrm>
          <a:prstGeom prst="rect">
            <a:avLst/>
          </a:prstGeom>
          <a:noFill/>
        </p:spPr>
        <p:txBody>
          <a:bodyPr wrap="square">
            <a:spAutoFit/>
          </a:bodyPr>
          <a:lstStyle/>
          <a:p>
            <a:pPr algn="l" rtl="1">
              <a:lnSpc>
                <a:spcPct val="107000"/>
              </a:lnSpc>
              <a:spcAft>
                <a:spcPts val="800"/>
              </a:spcAft>
            </a:pPr>
            <a:r>
              <a:rPr lang="en-US" sz="2200" kern="100" dirty="0">
                <a:latin typeface="Calibri" panose="020F0502020204030204" pitchFamily="34" charset="0"/>
                <a:cs typeface="Arial" panose="020B0604020202020204" pitchFamily="34" charset="0"/>
              </a:rPr>
              <a:t>A typical floor of the building was poured in four sections; the progress of construction at the time of the collapse is shown in figure 2.2</a:t>
            </a:r>
          </a:p>
        </p:txBody>
      </p:sp>
      <p:pic>
        <p:nvPicPr>
          <p:cNvPr id="9" name="Picture 8">
            <a:extLst>
              <a:ext uri="{FF2B5EF4-FFF2-40B4-BE49-F238E27FC236}">
                <a16:creationId xmlns:a16="http://schemas.microsoft.com/office/drawing/2014/main" id="{21C28F13-7A88-3029-A79D-E89A70E8BCD8}"/>
              </a:ext>
            </a:extLst>
          </p:cNvPr>
          <p:cNvPicPr>
            <a:picLocks noChangeAspect="1"/>
          </p:cNvPicPr>
          <p:nvPr/>
        </p:nvPicPr>
        <p:blipFill>
          <a:blip r:embed="rId3"/>
          <a:stretch>
            <a:fillRect/>
          </a:stretch>
        </p:blipFill>
        <p:spPr>
          <a:xfrm>
            <a:off x="205869" y="1959921"/>
            <a:ext cx="5731510" cy="3880485"/>
          </a:xfrm>
          <a:prstGeom prst="rect">
            <a:avLst/>
          </a:prstGeom>
        </p:spPr>
      </p:pic>
      <p:pic>
        <p:nvPicPr>
          <p:cNvPr id="3" name="Picture 2">
            <a:extLst>
              <a:ext uri="{FF2B5EF4-FFF2-40B4-BE49-F238E27FC236}">
                <a16:creationId xmlns:a16="http://schemas.microsoft.com/office/drawing/2014/main" id="{8FF23C52-096F-01FD-E5F8-50DFBCE30710}"/>
              </a:ext>
            </a:extLst>
          </p:cNvPr>
          <p:cNvPicPr>
            <a:picLocks noChangeAspect="1"/>
          </p:cNvPicPr>
          <p:nvPr/>
        </p:nvPicPr>
        <p:blipFill>
          <a:blip r:embed="rId4"/>
          <a:stretch>
            <a:fillRect/>
          </a:stretch>
        </p:blipFill>
        <p:spPr>
          <a:xfrm>
            <a:off x="11384242" y="0"/>
            <a:ext cx="847417" cy="877900"/>
          </a:xfrm>
          <a:prstGeom prst="rect">
            <a:avLst/>
          </a:prstGeom>
        </p:spPr>
      </p:pic>
    </p:spTree>
    <p:extLst>
      <p:ext uri="{BB962C8B-B14F-4D97-AF65-F5344CB8AC3E}">
        <p14:creationId xmlns:p14="http://schemas.microsoft.com/office/powerpoint/2010/main" val="2073252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CAE15-DA11-DA82-9E15-F761907F76C9}"/>
              </a:ext>
            </a:extLst>
          </p:cNvPr>
          <p:cNvSpPr>
            <a:spLocks noGrp="1"/>
          </p:cNvSpPr>
          <p:nvPr>
            <p:ph type="title"/>
          </p:nvPr>
        </p:nvSpPr>
        <p:spPr/>
        <p:txBody>
          <a:bodyPr/>
          <a:lstStyle/>
          <a:p>
            <a:r>
              <a:rPr lang="en-US" dirty="0"/>
              <a:t>Area of collapse</a:t>
            </a:r>
            <a:endParaRPr lang="fa-IR" dirty="0"/>
          </a:p>
        </p:txBody>
      </p:sp>
      <p:sp>
        <p:nvSpPr>
          <p:cNvPr id="3" name="Content Placeholder 2">
            <a:extLst>
              <a:ext uri="{FF2B5EF4-FFF2-40B4-BE49-F238E27FC236}">
                <a16:creationId xmlns:a16="http://schemas.microsoft.com/office/drawing/2014/main" id="{595FD831-1EF8-F780-A486-24BDC461BC8C}"/>
              </a:ext>
            </a:extLst>
          </p:cNvPr>
          <p:cNvSpPr>
            <a:spLocks noGrp="1"/>
          </p:cNvSpPr>
          <p:nvPr>
            <p:ph sz="half" idx="2"/>
          </p:nvPr>
        </p:nvSpPr>
        <p:spPr/>
        <p:txBody>
          <a:bodyPr/>
          <a:lstStyle/>
          <a:p>
            <a:pPr indent="457200" algn="l" rtl="1">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The collapse extended between shear wall H and column 33 on the south face, a distance of about </a:t>
            </a:r>
            <a:r>
              <a:rPr lang="en-US" sz="2400" b="1" kern="100" dirty="0">
                <a:effectLst/>
                <a:latin typeface="Calibri" panose="020F0502020204030204" pitchFamily="34" charset="0"/>
                <a:ea typeface="Calibri" panose="020F0502020204030204" pitchFamily="34" charset="0"/>
                <a:cs typeface="Arial" panose="020B0604020202020204" pitchFamily="34" charset="0"/>
              </a:rPr>
              <a:t>65 ft </a:t>
            </a:r>
            <a:r>
              <a:rPr lang="en-US" sz="2400" kern="100" dirty="0">
                <a:effectLst/>
                <a:latin typeface="Calibri" panose="020F0502020204030204" pitchFamily="34" charset="0"/>
                <a:ea typeface="Calibri" panose="020F0502020204030204" pitchFamily="34" charset="0"/>
                <a:cs typeface="Arial" panose="020B0604020202020204" pitchFamily="34" charset="0"/>
              </a:rPr>
              <a:t>.On the north face the collapse extended between columns 12 and 17, a distance of about</a:t>
            </a:r>
            <a:r>
              <a:rPr lang="en-US" sz="2400" b="1" kern="100" dirty="0">
                <a:effectLst/>
                <a:latin typeface="Calibri" panose="020F0502020204030204" pitchFamily="34" charset="0"/>
                <a:ea typeface="Calibri" panose="020F0502020204030204" pitchFamily="34" charset="0"/>
                <a:cs typeface="Arial" panose="020B0604020202020204" pitchFamily="34" charset="0"/>
              </a:rPr>
              <a:t> 104 ft</a:t>
            </a:r>
            <a:r>
              <a:rPr lang="en-US" sz="2400" kern="100" dirty="0">
                <a:effectLst/>
                <a:latin typeface="Calibri" panose="020F0502020204030204" pitchFamily="34" charset="0"/>
                <a:ea typeface="Calibri" panose="020F0502020204030204" pitchFamily="34" charset="0"/>
                <a:cs typeface="Arial" panose="020B0604020202020204" pitchFamily="34" charset="0"/>
              </a:rPr>
              <a:t>.</a:t>
            </a:r>
          </a:p>
          <a:p>
            <a:pPr indent="457200" algn="l">
              <a:lnSpc>
                <a:spcPct val="107000"/>
              </a:lnSpc>
              <a:spcAft>
                <a:spcPts val="800"/>
              </a:spcAft>
            </a:pPr>
            <a:r>
              <a:rPr lang="en-US" kern="100" dirty="0">
                <a:latin typeface="Calibri" panose="020F0502020204030204" pitchFamily="34" charset="0"/>
                <a:cs typeface="Arial" panose="020B0604020202020204" pitchFamily="34" charset="0"/>
              </a:rPr>
              <a:t>On the night of March 4 the remaining portion of the building to the east of the failure zone was completely demolished</a:t>
            </a:r>
            <a:r>
              <a:rPr lang="en-US" sz="2000" kern="100" dirty="0">
                <a:effectLst/>
                <a:latin typeface="Calibri" panose="020F0502020204030204" pitchFamily="34" charset="0"/>
                <a:ea typeface="Calibri" panose="020F0502020204030204" pitchFamily="34" charset="0"/>
                <a:cs typeface="Arial" panose="020B0604020202020204" pitchFamily="34" charset="0"/>
              </a:rPr>
              <a:t>.</a:t>
            </a:r>
          </a:p>
          <a:p>
            <a:pPr indent="457200" algn="l">
              <a:lnSpc>
                <a:spcPct val="107000"/>
              </a:lnSpc>
              <a:spcAft>
                <a:spcPts val="800"/>
              </a:spcAft>
            </a:pPr>
            <a:endParaRPr lang="en-US" sz="2000" kern="100" dirty="0">
              <a:effectLst/>
              <a:latin typeface="Calibri" panose="020F0502020204030204" pitchFamily="34" charset="0"/>
              <a:ea typeface="Calibri" panose="020F0502020204030204" pitchFamily="34" charset="0"/>
              <a:cs typeface="Arial" panose="020B0604020202020204" pitchFamily="34" charset="0"/>
            </a:endParaRPr>
          </a:p>
          <a:p>
            <a:pPr indent="457200" algn="l" rtl="1">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endParaRPr lang="fa-IR" dirty="0"/>
          </a:p>
        </p:txBody>
      </p:sp>
      <p:sp>
        <p:nvSpPr>
          <p:cNvPr id="4" name="Footer Placeholder 3">
            <a:extLst>
              <a:ext uri="{FF2B5EF4-FFF2-40B4-BE49-F238E27FC236}">
                <a16:creationId xmlns:a16="http://schemas.microsoft.com/office/drawing/2014/main" id="{BD2BC45F-7F39-D290-53A9-0181E374C8C7}"/>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62A5331A-BDBA-DB87-FCD9-25E65B749ABA}"/>
              </a:ext>
            </a:extLst>
          </p:cNvPr>
          <p:cNvSpPr>
            <a:spLocks noGrp="1"/>
          </p:cNvSpPr>
          <p:nvPr>
            <p:ph type="sldNum" sz="quarter" idx="11"/>
          </p:nvPr>
        </p:nvSpPr>
        <p:spPr/>
        <p:txBody>
          <a:bodyPr/>
          <a:lstStyle/>
          <a:p>
            <a:fld id="{09A01C0A-2BB6-49E7-91A3-DCB9F9F59583}" type="slidenum">
              <a:rPr lang="en-US" sz="2000" smtClean="0"/>
              <a:pPr/>
              <a:t>8</a:t>
            </a:fld>
            <a:endParaRPr lang="en-US" sz="2000" dirty="0"/>
          </a:p>
        </p:txBody>
      </p:sp>
      <p:pic>
        <p:nvPicPr>
          <p:cNvPr id="7" name="Picture 6">
            <a:extLst>
              <a:ext uri="{FF2B5EF4-FFF2-40B4-BE49-F238E27FC236}">
                <a16:creationId xmlns:a16="http://schemas.microsoft.com/office/drawing/2014/main" id="{E93CE03B-C6C7-D7BB-DFE3-D6379569D2C8}"/>
              </a:ext>
            </a:extLst>
          </p:cNvPr>
          <p:cNvPicPr>
            <a:picLocks noChangeAspect="1"/>
          </p:cNvPicPr>
          <p:nvPr/>
        </p:nvPicPr>
        <p:blipFill>
          <a:blip r:embed="rId2"/>
          <a:stretch>
            <a:fillRect/>
          </a:stretch>
        </p:blipFill>
        <p:spPr>
          <a:xfrm>
            <a:off x="11384242" y="0"/>
            <a:ext cx="847417" cy="877900"/>
          </a:xfrm>
          <a:prstGeom prst="rect">
            <a:avLst/>
          </a:prstGeom>
        </p:spPr>
      </p:pic>
    </p:spTree>
    <p:extLst>
      <p:ext uri="{BB962C8B-B14F-4D97-AF65-F5344CB8AC3E}">
        <p14:creationId xmlns:p14="http://schemas.microsoft.com/office/powerpoint/2010/main" val="38530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63130BF-8B68-4A63-39B7-AAF84C8B9B3F}"/>
              </a:ext>
            </a:extLst>
          </p:cNvPr>
          <p:cNvSpPr>
            <a:spLocks noGrp="1"/>
          </p:cNvSpPr>
          <p:nvPr>
            <p:ph type="ftr" sz="quarter" idx="10"/>
          </p:nvPr>
        </p:nvSpPr>
        <p:spPr/>
        <p:txBody>
          <a:bodyPr/>
          <a:lstStyle/>
          <a:p>
            <a:r>
              <a:rPr lang="en-US" dirty="0"/>
              <a:t> </a:t>
            </a:r>
          </a:p>
        </p:txBody>
      </p:sp>
      <p:sp>
        <p:nvSpPr>
          <p:cNvPr id="5" name="Slide Number Placeholder 4">
            <a:extLst>
              <a:ext uri="{FF2B5EF4-FFF2-40B4-BE49-F238E27FC236}">
                <a16:creationId xmlns:a16="http://schemas.microsoft.com/office/drawing/2014/main" id="{A008A734-4406-C6E8-C9A2-0487479DE749}"/>
              </a:ext>
            </a:extLst>
          </p:cNvPr>
          <p:cNvSpPr>
            <a:spLocks noGrp="1"/>
          </p:cNvSpPr>
          <p:nvPr>
            <p:ph type="sldNum" sz="quarter" idx="11"/>
          </p:nvPr>
        </p:nvSpPr>
        <p:spPr/>
        <p:txBody>
          <a:bodyPr/>
          <a:lstStyle/>
          <a:p>
            <a:fld id="{09A01C0A-2BB6-49E7-91A3-DCB9F9F59583}" type="slidenum">
              <a:rPr lang="en-US" sz="2000" smtClean="0"/>
              <a:pPr/>
              <a:t>9</a:t>
            </a:fld>
            <a:endParaRPr lang="en-US" sz="2000" dirty="0"/>
          </a:p>
        </p:txBody>
      </p:sp>
      <p:pic>
        <p:nvPicPr>
          <p:cNvPr id="6" name="Content Placeholder 5">
            <a:extLst>
              <a:ext uri="{FF2B5EF4-FFF2-40B4-BE49-F238E27FC236}">
                <a16:creationId xmlns:a16="http://schemas.microsoft.com/office/drawing/2014/main" id="{F7D3A337-4DFC-0357-3408-37918ECA2D1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50168" y="1630361"/>
            <a:ext cx="5811096" cy="4351338"/>
          </a:xfrm>
          <a:prstGeom prst="rect">
            <a:avLst/>
          </a:prstGeom>
        </p:spPr>
      </p:pic>
      <p:pic>
        <p:nvPicPr>
          <p:cNvPr id="7" name="Picture 6">
            <a:extLst>
              <a:ext uri="{FF2B5EF4-FFF2-40B4-BE49-F238E27FC236}">
                <a16:creationId xmlns:a16="http://schemas.microsoft.com/office/drawing/2014/main" id="{5B2DB5B7-7B58-66EA-29CC-1C8C88A560CC}"/>
              </a:ext>
            </a:extLst>
          </p:cNvPr>
          <p:cNvPicPr>
            <a:picLocks noChangeAspect="1"/>
          </p:cNvPicPr>
          <p:nvPr/>
        </p:nvPicPr>
        <p:blipFill>
          <a:blip r:embed="rId3"/>
          <a:stretch>
            <a:fillRect/>
          </a:stretch>
        </p:blipFill>
        <p:spPr>
          <a:xfrm>
            <a:off x="6979298" y="1705636"/>
            <a:ext cx="3670517" cy="4351337"/>
          </a:xfrm>
          <a:prstGeom prst="rect">
            <a:avLst/>
          </a:prstGeom>
        </p:spPr>
      </p:pic>
      <p:pic>
        <p:nvPicPr>
          <p:cNvPr id="3" name="Picture 2">
            <a:extLst>
              <a:ext uri="{FF2B5EF4-FFF2-40B4-BE49-F238E27FC236}">
                <a16:creationId xmlns:a16="http://schemas.microsoft.com/office/drawing/2014/main" id="{6B9F91D2-18AC-AC96-6A69-C0C5BBA0AA1F}"/>
              </a:ext>
            </a:extLst>
          </p:cNvPr>
          <p:cNvPicPr>
            <a:picLocks noChangeAspect="1"/>
          </p:cNvPicPr>
          <p:nvPr/>
        </p:nvPicPr>
        <p:blipFill>
          <a:blip r:embed="rId4"/>
          <a:stretch>
            <a:fillRect/>
          </a:stretch>
        </p:blipFill>
        <p:spPr>
          <a:xfrm>
            <a:off x="11384242" y="0"/>
            <a:ext cx="847417" cy="877900"/>
          </a:xfrm>
          <a:prstGeom prst="rect">
            <a:avLst/>
          </a:prstGeom>
        </p:spPr>
      </p:pic>
    </p:spTree>
    <p:extLst>
      <p:ext uri="{BB962C8B-B14F-4D97-AF65-F5344CB8AC3E}">
        <p14:creationId xmlns:p14="http://schemas.microsoft.com/office/powerpoint/2010/main" val="2471181415"/>
      </p:ext>
    </p:extLst>
  </p:cSld>
  <p:clrMapOvr>
    <a:masterClrMapping/>
  </p:clrMapOvr>
</p:sld>
</file>

<file path=ppt/theme/theme1.xml><?xml version="1.0" encoding="utf-8"?>
<a:theme xmlns:a="http://schemas.openxmlformats.org/drawingml/2006/main" name="Office Theme">
  <a:themeElements>
    <a:clrScheme name="Custom 9">
      <a:dk1>
        <a:srgbClr val="36393B"/>
      </a:dk1>
      <a:lt1>
        <a:srgbClr val="FFFFFF"/>
      </a:lt1>
      <a:dk2>
        <a:srgbClr val="3AEFCC"/>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357351_Win32.potx" id="{80F03410-3B38-45A0-935B-4BE6FE1E6CFD}" vid="{B74EBAAB-C1F2-42E7-A669-BC3A21FA62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Dark modernist presentation</Template>
  <TotalTime>1165</TotalTime>
  <Words>1291</Words>
  <Application>Microsoft Office PowerPoint</Application>
  <PresentationFormat>Widescreen</PresentationFormat>
  <Paragraphs>134</Paragraphs>
  <Slides>34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Arial Black</vt:lpstr>
      <vt:lpstr>Avenir Next LT Pro</vt:lpstr>
      <vt:lpstr>Calibri</vt:lpstr>
      <vt:lpstr>Verdana</vt:lpstr>
      <vt:lpstr>Office Theme</vt:lpstr>
      <vt:lpstr> skyline plaza collapse</vt:lpstr>
      <vt:lpstr>INTRO</vt:lpstr>
      <vt:lpstr>PowerPoint Presentation</vt:lpstr>
      <vt:lpstr>PowerPoint Presentation</vt:lpstr>
      <vt:lpstr>PowerPoint Presentation</vt:lpstr>
      <vt:lpstr>PowerPoint Presentation</vt:lpstr>
      <vt:lpstr>PowerPoint Presentation</vt:lpstr>
      <vt:lpstr>Area of collapse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temperature changes  </vt:lpstr>
      <vt:lpstr>PowerPoint Presentation</vt:lpstr>
      <vt:lpstr>PowerPoint Presentation</vt:lpstr>
      <vt:lpstr>Reinforcing steel</vt:lpstr>
      <vt:lpstr>PowerPoint Presentation</vt:lpstr>
      <vt:lpstr>Moment control</vt:lpstr>
      <vt:lpstr>PowerPoint Presentation</vt:lpstr>
      <vt:lpstr>Shear control</vt:lpstr>
      <vt:lpstr>Shear control</vt:lpstr>
      <vt:lpstr>PowerPoint Presentation</vt:lpstr>
      <vt:lpstr>Critical columns</vt:lpstr>
      <vt:lpstr>cause</vt:lpstr>
      <vt:lpstr>cause</vt:lpstr>
      <vt:lpstr>Lesson learned</vt:lpstr>
      <vt:lpstr>Lesson learned</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skiline plaza collapse</dc:title>
  <dc:creator>ASUS</dc:creator>
  <cp:lastModifiedBy>ASUS</cp:lastModifiedBy>
  <cp:revision>13</cp:revision>
  <dcterms:created xsi:type="dcterms:W3CDTF">2023-10-20T17:25:26Z</dcterms:created>
  <dcterms:modified xsi:type="dcterms:W3CDTF">2024-01-20T09:02:26Z</dcterms:modified>
</cp:coreProperties>
</file>